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351" r:id="rId3"/>
    <p:sldId id="357" r:id="rId4"/>
    <p:sldId id="352" r:id="rId5"/>
    <p:sldId id="355" r:id="rId6"/>
    <p:sldId id="356" r:id="rId7"/>
    <p:sldId id="299" r:id="rId8"/>
    <p:sldId id="296" r:id="rId9"/>
    <p:sldId id="358" r:id="rId10"/>
    <p:sldId id="365" r:id="rId11"/>
    <p:sldId id="367" r:id="rId12"/>
    <p:sldId id="359" r:id="rId13"/>
    <p:sldId id="360" r:id="rId14"/>
    <p:sldId id="364" r:id="rId15"/>
    <p:sldId id="366" r:id="rId16"/>
    <p:sldId id="362" r:id="rId17"/>
    <p:sldId id="361" r:id="rId18"/>
    <p:sldId id="363" r:id="rId19"/>
    <p:sldId id="309" r:id="rId2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432B6F-F03E-3ACA-ADFA-CBBFEF1F8DD6}" name="Glowka Sarah" initials="GS" userId="S::sarah.glowka@a-schmelzer.de::032d4190-e84f-4905-903d-7360b7622f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el, Sebastian" initials="HS" lastIdx="2" clrIdx="0">
    <p:extLst>
      <p:ext uri="{19B8F6BF-5375-455C-9EA6-DF929625EA0E}">
        <p15:presenceInfo xmlns:p15="http://schemas.microsoft.com/office/powerpoint/2012/main" userId="S-1-5-21-1935936939-2859859828-2860065930-64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111B"/>
    <a:srgbClr val="004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7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283CB-7913-4E9C-AB4A-D8CD8986D382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E635A-B518-451E-91F2-3CFE59F7C8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902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A0DFB-6BCA-48F0-8624-C7A0CC256E2F}" type="datetimeFigureOut">
              <a:rPr lang="de-DE" smtClean="0"/>
              <a:t>30.08.2022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19F6B-A880-4AD1-9EBE-993C7DB9D4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46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264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571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801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475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02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91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44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443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38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85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37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183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385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39838"/>
            <a:ext cx="5953125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19F6B-A880-4AD1-9EBE-993C7DB9D43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22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379328" y="6426189"/>
            <a:ext cx="696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11252336" y="6442952"/>
            <a:ext cx="696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AA0683-88C6-41E1-A288-43723533AF21}" type="slidenum">
              <a:rPr lang="de-DE" sz="1600" smtClean="0">
                <a:solidFill>
                  <a:schemeClr val="bg1"/>
                </a:solidFill>
              </a:rPr>
              <a:t>‹Nr.›</a:t>
            </a:fld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793005-447B-47BE-9CDA-12022AEF8DFD}"/>
              </a:ext>
            </a:extLst>
          </p:cNvPr>
          <p:cNvSpPr txBox="1">
            <a:spLocks/>
          </p:cNvSpPr>
          <p:nvPr userDrawn="1"/>
        </p:nvSpPr>
        <p:spPr>
          <a:xfrm>
            <a:off x="577734" y="262534"/>
            <a:ext cx="7886700" cy="4899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025" b="1" dirty="0">
              <a:latin typeface="+mn-lt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393977D-7363-420F-8E65-532089D61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34" y="27463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391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577735" y="6417130"/>
            <a:ext cx="160410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10835049" y="6417130"/>
            <a:ext cx="69668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AA0683-88C6-41E1-A288-43723533AF21}" type="slidenum">
              <a:rPr lang="de-DE" sz="1013" smtClean="0">
                <a:solidFill>
                  <a:schemeClr val="bg1"/>
                </a:solidFill>
              </a:rPr>
              <a:t>‹Nr.›</a:t>
            </a:fld>
            <a:endParaRPr lang="de-DE" sz="1013" dirty="0">
              <a:solidFill>
                <a:schemeClr val="bg1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793005-447B-47BE-9CDA-12022AEF8DFD}"/>
              </a:ext>
            </a:extLst>
          </p:cNvPr>
          <p:cNvSpPr txBox="1">
            <a:spLocks/>
          </p:cNvSpPr>
          <p:nvPr userDrawn="1"/>
        </p:nvSpPr>
        <p:spPr>
          <a:xfrm>
            <a:off x="577734" y="262534"/>
            <a:ext cx="7886700" cy="4899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025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10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827CE7E-8E7E-4E00-AF37-FE2690F13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44978" y="766295"/>
            <a:ext cx="1091565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-1" y="6334316"/>
            <a:ext cx="12192001" cy="65998"/>
          </a:xfrm>
          <a:prstGeom prst="rect">
            <a:avLst/>
          </a:prstGeom>
          <a:solidFill>
            <a:srgbClr val="BF1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sz="135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400314"/>
            <a:ext cx="12192000" cy="457200"/>
          </a:xfrm>
          <a:prstGeom prst="rect">
            <a:avLst/>
          </a:prstGeom>
          <a:solidFill>
            <a:srgbClr val="004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78C697-0F03-4C2C-8727-629C95C21A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88" y="109526"/>
            <a:ext cx="1236665" cy="69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4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</p:sldLayoutIdLst>
  <p:hf hdr="0"/>
  <p:txStyles>
    <p:titleStyle>
      <a:lvl1pPr algn="l" defTabSz="514350" rtl="0" eaLnBrk="1" latinLnBrk="0" hangingPunct="1">
        <a:lnSpc>
          <a:spcPct val="85000"/>
        </a:lnSpc>
        <a:spcBef>
          <a:spcPct val="0"/>
        </a:spcBef>
        <a:buNone/>
        <a:defRPr sz="2700" kern="1200" spc="-2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51435" indent="-51435" algn="l" defTabSz="514350" rtl="0" eaLnBrk="1" latinLnBrk="0" hangingPunct="1">
        <a:lnSpc>
          <a:spcPct val="90000"/>
        </a:lnSpc>
        <a:spcBef>
          <a:spcPts val="675"/>
        </a:spcBef>
        <a:spcAft>
          <a:spcPts val="113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1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16027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10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18897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421767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524637" indent="-102870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618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731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8437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956250" indent="-128588" algn="l" defTabSz="514350" rtl="0" eaLnBrk="1" latinLnBrk="0" hangingPunct="1">
        <a:lnSpc>
          <a:spcPct val="90000"/>
        </a:lnSpc>
        <a:spcBef>
          <a:spcPts val="113"/>
        </a:spcBef>
        <a:spcAft>
          <a:spcPts val="225"/>
        </a:spcAft>
        <a:buClr>
          <a:schemeClr val="accent1"/>
        </a:buClr>
        <a:buFont typeface="Calibri" pitchFamily="34" charset="0"/>
        <a:buChar char="◦"/>
        <a:defRPr sz="7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69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69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C6C45C-DE18-4D47-8E17-E9EA579C6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2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249C32-1326-4918-81BF-D27D0A80B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3596" r="9741" b="37247"/>
          <a:stretch/>
        </p:blipFill>
        <p:spPr>
          <a:xfrm>
            <a:off x="564368" y="67890"/>
            <a:ext cx="855497" cy="72652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CAC8209-891B-498B-B740-BC7FCDE2413A}"/>
              </a:ext>
            </a:extLst>
          </p:cNvPr>
          <p:cNvSpPr txBox="1"/>
          <p:nvPr/>
        </p:nvSpPr>
        <p:spPr>
          <a:xfrm>
            <a:off x="8509586" y="902941"/>
            <a:ext cx="171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427F"/>
                </a:solidFill>
              </a:rPr>
              <a:t>OFENBAU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82DA798-FBA3-4514-9D98-AFC3868F6B45}"/>
              </a:ext>
            </a:extLst>
          </p:cNvPr>
          <p:cNvSpPr txBox="1"/>
          <p:nvPr/>
        </p:nvSpPr>
        <p:spPr>
          <a:xfrm>
            <a:off x="2083343" y="936706"/>
            <a:ext cx="1599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427F"/>
                </a:solidFill>
              </a:rPr>
              <a:t>KAMINE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7FB7831-D486-424A-B64C-1ED6CCF63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016" y="16290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83B305-9E07-4AA6-AA9D-9FFEB41D0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84" y="16290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BA74157-2D34-4757-A89E-8CE5E43DBA49}"/>
              </a:ext>
            </a:extLst>
          </p:cNvPr>
          <p:cNvSpPr txBox="1"/>
          <p:nvPr/>
        </p:nvSpPr>
        <p:spPr>
          <a:xfrm>
            <a:off x="1486662" y="163119"/>
            <a:ext cx="492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ANLAGENBAU</a:t>
            </a:r>
          </a:p>
        </p:txBody>
      </p:sp>
      <p:pic>
        <p:nvPicPr>
          <p:cNvPr id="5" name="Grafik 4" descr="Ein Bild, das Text, Gebäude, U-Bahn enthält.&#10;&#10;Automatisch generierte Beschreibung">
            <a:extLst>
              <a:ext uri="{FF2B5EF4-FFF2-40B4-BE49-F238E27FC236}">
                <a16:creationId xmlns:a16="http://schemas.microsoft.com/office/drawing/2014/main" id="{A7FA5856-5326-4146-8E20-A8F54C194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36" y="1629000"/>
            <a:ext cx="1800000" cy="1800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5698288-6A64-4B7C-AADD-E2E1DAFE5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016" y="3957788"/>
            <a:ext cx="1806038" cy="18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0254AA7-52EE-4D26-831D-03888E63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36" y="399267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40C87A-F0E2-4890-B4F6-A54FF2219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b="14500"/>
          <a:stretch/>
        </p:blipFill>
        <p:spPr bwMode="auto">
          <a:xfrm>
            <a:off x="3305026" y="1696916"/>
            <a:ext cx="1800001" cy="1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C2532C0-ED4B-4799-9E5F-590A0AD4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6" y="3910200"/>
            <a:ext cx="1800001" cy="1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147B0F2-F0B2-410B-B524-7E34EE96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026" y="3957788"/>
            <a:ext cx="1800001" cy="18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20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249C32-1326-4918-81BF-D27D0A80B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3596" r="9741" b="37247"/>
          <a:stretch/>
        </p:blipFill>
        <p:spPr>
          <a:xfrm>
            <a:off x="555659" y="63289"/>
            <a:ext cx="855497" cy="72652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5C2522C-C829-42EA-9000-6F4E98747C28}"/>
              </a:ext>
            </a:extLst>
          </p:cNvPr>
          <p:cNvSpPr txBox="1"/>
          <p:nvPr/>
        </p:nvSpPr>
        <p:spPr>
          <a:xfrm>
            <a:off x="2389644" y="933501"/>
            <a:ext cx="97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427F"/>
                </a:solidFill>
              </a:rPr>
              <a:t>FILTER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1B90CB5-B82A-42D3-A9D7-2A7D9299E5AA}"/>
              </a:ext>
            </a:extLst>
          </p:cNvPr>
          <p:cNvSpPr txBox="1"/>
          <p:nvPr/>
        </p:nvSpPr>
        <p:spPr>
          <a:xfrm>
            <a:off x="8409225" y="933501"/>
            <a:ext cx="1715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427F"/>
                </a:solidFill>
              </a:rPr>
              <a:t>ZYKLONE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D7675454-3AFB-48B4-83E3-0F3957F7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2" y="1619798"/>
            <a:ext cx="1932156" cy="180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1ADDC31-CE7F-4869-A236-53819F0C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716" y="1629000"/>
            <a:ext cx="19321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BA74157-2D34-4757-A89E-8CE5E43DBA49}"/>
              </a:ext>
            </a:extLst>
          </p:cNvPr>
          <p:cNvSpPr txBox="1"/>
          <p:nvPr/>
        </p:nvSpPr>
        <p:spPr>
          <a:xfrm>
            <a:off x="1486662" y="163119"/>
            <a:ext cx="492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ANLAGENBAU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C5FE22-0A5E-4A52-B0FD-85EF7767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32" y="1629000"/>
            <a:ext cx="19321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D3D5B0-B1B2-469B-A754-02691423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32" y="3957115"/>
            <a:ext cx="19321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42A026B-10C2-4916-BB64-7AB4FE66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66" y="1629000"/>
            <a:ext cx="19321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F7BC280-697A-4EB4-9476-EAF374192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595" y="3957115"/>
            <a:ext cx="19321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CFE5B81-E4E0-41F5-8B2D-B336878B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314" y="3957115"/>
            <a:ext cx="199555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9F6C58E4-6024-4FD7-9880-54C113BC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2" y="4002926"/>
            <a:ext cx="193215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983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AE5EE7E-3ACF-406D-9FB3-26CD074CCA6D}"/>
              </a:ext>
            </a:extLst>
          </p:cNvPr>
          <p:cNvSpPr txBox="1"/>
          <p:nvPr/>
        </p:nvSpPr>
        <p:spPr>
          <a:xfrm>
            <a:off x="1486662" y="163119"/>
            <a:ext cx="492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MODULARE ROHRSYSTEME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8DBD183-1927-432E-BB82-ACEA08495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23501" b="34945"/>
          <a:stretch/>
        </p:blipFill>
        <p:spPr>
          <a:xfrm>
            <a:off x="593068" y="-22254"/>
            <a:ext cx="954027" cy="84429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57E62F2-8E32-4F9C-AD77-30E8D3E82240}"/>
              </a:ext>
            </a:extLst>
          </p:cNvPr>
          <p:cNvSpPr txBox="1"/>
          <p:nvPr/>
        </p:nvSpPr>
        <p:spPr>
          <a:xfrm>
            <a:off x="593068" y="921155"/>
            <a:ext cx="228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ASW ROHRE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1F228CB-9A9D-4D00-91EC-2C10D545592C}"/>
              </a:ext>
            </a:extLst>
          </p:cNvPr>
          <p:cNvSpPr txBox="1"/>
          <p:nvPr/>
        </p:nvSpPr>
        <p:spPr>
          <a:xfrm>
            <a:off x="5257974" y="906465"/>
            <a:ext cx="165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APS ROHRE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820744-BB46-4A24-97AB-324354D35BB0}"/>
              </a:ext>
            </a:extLst>
          </p:cNvPr>
          <p:cNvSpPr txBox="1"/>
          <p:nvPr/>
        </p:nvSpPr>
        <p:spPr>
          <a:xfrm>
            <a:off x="3883276" y="3825135"/>
            <a:ext cx="165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HELIX AIR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345D4B6-C4C0-4589-A946-CBF0453B38CA}"/>
              </a:ext>
            </a:extLst>
          </p:cNvPr>
          <p:cNvSpPr txBox="1"/>
          <p:nvPr/>
        </p:nvSpPr>
        <p:spPr>
          <a:xfrm>
            <a:off x="741782" y="3802130"/>
            <a:ext cx="1984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427F"/>
                </a:solidFill>
              </a:rPr>
              <a:t>HELIX</a:t>
            </a:r>
            <a:r>
              <a:rPr lang="de-DE" sz="1500" dirty="0">
                <a:solidFill>
                  <a:srgbClr val="00427F"/>
                </a:solidFill>
              </a:rPr>
              <a:t> </a:t>
            </a:r>
            <a:r>
              <a:rPr lang="de-DE" sz="2400" dirty="0">
                <a:solidFill>
                  <a:srgbClr val="00427F"/>
                </a:solidFill>
              </a:rPr>
              <a:t>ROHRE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63DE9C1-E730-4C5F-9243-9BBD6274FD0C}"/>
              </a:ext>
            </a:extLst>
          </p:cNvPr>
          <p:cNvSpPr txBox="1"/>
          <p:nvPr/>
        </p:nvSpPr>
        <p:spPr>
          <a:xfrm>
            <a:off x="6694209" y="3802130"/>
            <a:ext cx="220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KÖRNERROHRE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F473244-68FB-4AE7-87BD-99C5021FE97D}"/>
              </a:ext>
            </a:extLst>
          </p:cNvPr>
          <p:cNvSpPr txBox="1"/>
          <p:nvPr/>
        </p:nvSpPr>
        <p:spPr>
          <a:xfrm>
            <a:off x="9666796" y="3791980"/>
            <a:ext cx="220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GEBLÄSEROHRE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B454E2C-3F2D-4D72-98C9-6C8B76553624}"/>
              </a:ext>
            </a:extLst>
          </p:cNvPr>
          <p:cNvSpPr txBox="1"/>
          <p:nvPr/>
        </p:nvSpPr>
        <p:spPr>
          <a:xfrm>
            <a:off x="9780689" y="906465"/>
            <a:ext cx="165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427F"/>
                </a:solidFill>
              </a:rPr>
              <a:t>ZYKLONE</a:t>
            </a:r>
          </a:p>
        </p:txBody>
      </p:sp>
      <p:pic>
        <p:nvPicPr>
          <p:cNvPr id="6" name="Grafik 5" descr="Ein Bild, das drinnen, Metallwaren, rostfrei, silbern enthält.&#10;&#10;Automatisch generierte Beschreibung">
            <a:extLst>
              <a:ext uri="{FF2B5EF4-FFF2-40B4-BE49-F238E27FC236}">
                <a16:creationId xmlns:a16="http://schemas.microsoft.com/office/drawing/2014/main" id="{0A339429-9816-4C41-9D76-C7B435718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8" y="1507972"/>
            <a:ext cx="1675453" cy="1800000"/>
          </a:xfrm>
          <a:prstGeom prst="rect">
            <a:avLst/>
          </a:prstGeom>
        </p:spPr>
      </p:pic>
      <p:pic>
        <p:nvPicPr>
          <p:cNvPr id="8" name="Grafik 7" descr="Ein Bild, das drinnen, schwarz, Maus, dunkel enthält.&#10;&#10;Automatisch generierte Beschreibung">
            <a:extLst>
              <a:ext uri="{FF2B5EF4-FFF2-40B4-BE49-F238E27FC236}">
                <a16:creationId xmlns:a16="http://schemas.microsoft.com/office/drawing/2014/main" id="{0EDEEAFB-20FE-414E-A5ED-CE47CC316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689" y="4374716"/>
            <a:ext cx="2077126" cy="1800000"/>
          </a:xfrm>
          <a:prstGeom prst="rect">
            <a:avLst/>
          </a:prstGeom>
        </p:spPr>
      </p:pic>
      <p:pic>
        <p:nvPicPr>
          <p:cNvPr id="13" name="Grafik 12" descr="Ein Bild, das Licht enthält.&#10;&#10;Automatisch generierte Beschreibung">
            <a:extLst>
              <a:ext uri="{FF2B5EF4-FFF2-40B4-BE49-F238E27FC236}">
                <a16:creationId xmlns:a16="http://schemas.microsoft.com/office/drawing/2014/main" id="{A5676755-7183-4227-98C9-0B44441015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1" y="4350494"/>
            <a:ext cx="2042163" cy="1800000"/>
          </a:xfrm>
          <a:prstGeom prst="rect">
            <a:avLst/>
          </a:prstGeom>
        </p:spPr>
      </p:pic>
      <p:pic>
        <p:nvPicPr>
          <p:cNvPr id="17" name="Grafik 16" descr="Ein Bild, das Licht enthält.&#10;&#10;Automatisch generierte Beschreibung">
            <a:extLst>
              <a:ext uri="{FF2B5EF4-FFF2-40B4-BE49-F238E27FC236}">
                <a16:creationId xmlns:a16="http://schemas.microsoft.com/office/drawing/2014/main" id="{0DEA4038-2B3C-43EF-9A23-0DC8119AA2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24" y="4383090"/>
            <a:ext cx="2051613" cy="1800000"/>
          </a:xfrm>
          <a:prstGeom prst="rect">
            <a:avLst/>
          </a:prstGeom>
        </p:spPr>
      </p:pic>
      <p:pic>
        <p:nvPicPr>
          <p:cNvPr id="7" name="Grafik 6" descr="Ein Bild, das Tasse, drinnen, Kaffee, Becher enthält.&#10;&#10;Automatisch generierte Beschreibung">
            <a:extLst>
              <a:ext uri="{FF2B5EF4-FFF2-40B4-BE49-F238E27FC236}">
                <a16:creationId xmlns:a16="http://schemas.microsoft.com/office/drawing/2014/main" id="{E201A16A-E35B-469D-AB30-0C053E7234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86" y="1647435"/>
            <a:ext cx="2718923" cy="1770372"/>
          </a:xfrm>
          <a:prstGeom prst="rect">
            <a:avLst/>
          </a:prstGeom>
        </p:spPr>
      </p:pic>
      <p:pic>
        <p:nvPicPr>
          <p:cNvPr id="12" name="Grafik 11" descr="Ein Bild, das Licht enthält.&#10;&#10;Automatisch generierte Beschreibung">
            <a:extLst>
              <a:ext uri="{FF2B5EF4-FFF2-40B4-BE49-F238E27FC236}">
                <a16:creationId xmlns:a16="http://schemas.microsoft.com/office/drawing/2014/main" id="{F768C255-C039-44B5-97DD-77FEB0FBE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86" y="4536717"/>
            <a:ext cx="1471839" cy="1613777"/>
          </a:xfrm>
          <a:prstGeom prst="rect">
            <a:avLst/>
          </a:prstGeom>
        </p:spPr>
      </p:pic>
      <p:pic>
        <p:nvPicPr>
          <p:cNvPr id="14" name="Grafik 13" descr="Ein Bild, das Tasse, drinnen, Küchengeräte, Karaffe enthält.&#10;&#10;Automatisch generierte Beschreibung">
            <a:extLst>
              <a:ext uri="{FF2B5EF4-FFF2-40B4-BE49-F238E27FC236}">
                <a16:creationId xmlns:a16="http://schemas.microsoft.com/office/drawing/2014/main" id="{C8D6E3FC-6FC9-4882-B6DB-EAC217B0AB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"/>
          <a:stretch/>
        </p:blipFill>
        <p:spPr>
          <a:xfrm>
            <a:off x="9951474" y="1368130"/>
            <a:ext cx="1263697" cy="2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82A9EF-BDB3-4478-8139-61A1DFA21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0" y="56050"/>
            <a:ext cx="656177" cy="7621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0B1ACE9-EC23-4E3D-961D-802390DA053B}"/>
              </a:ext>
            </a:extLst>
          </p:cNvPr>
          <p:cNvSpPr txBox="1"/>
          <p:nvPr/>
        </p:nvSpPr>
        <p:spPr>
          <a:xfrm>
            <a:off x="1494143" y="927162"/>
            <a:ext cx="298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BELÜFTUNGSTECHNIK</a:t>
            </a:r>
          </a:p>
        </p:txBody>
      </p:sp>
      <p:pic>
        <p:nvPicPr>
          <p:cNvPr id="7" name="Grafik 6" descr="Ein Bild, das drinnen, legend enthält.&#10;&#10;Automatisch generierte Beschreibung">
            <a:extLst>
              <a:ext uri="{FF2B5EF4-FFF2-40B4-BE49-F238E27FC236}">
                <a16:creationId xmlns:a16="http://schemas.microsoft.com/office/drawing/2014/main" id="{DCE104A5-B7B8-466B-B6DF-DF6D19BFA3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18211" r="17743" b="975"/>
          <a:stretch/>
        </p:blipFill>
        <p:spPr>
          <a:xfrm>
            <a:off x="651812" y="1588603"/>
            <a:ext cx="1863940" cy="1869250"/>
          </a:xfrm>
          <a:prstGeom prst="rect">
            <a:avLst/>
          </a:prstGeom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B11A1C51-E330-4073-95CE-253C1624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6"/>
          <a:stretch/>
        </p:blipFill>
        <p:spPr bwMode="auto">
          <a:xfrm>
            <a:off x="9711773" y="1619002"/>
            <a:ext cx="186394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0257CD31-3825-42EB-BCA6-9736EEDE852A}"/>
              </a:ext>
            </a:extLst>
          </p:cNvPr>
          <p:cNvSpPr txBox="1"/>
          <p:nvPr/>
        </p:nvSpPr>
        <p:spPr>
          <a:xfrm>
            <a:off x="7994195" y="927162"/>
            <a:ext cx="326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TROCKNUNGSTECHNIK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297F68D1-6593-4597-A3CF-81E7FC2412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r="21767"/>
          <a:stretch/>
        </p:blipFill>
        <p:spPr>
          <a:xfrm>
            <a:off x="7167690" y="1629000"/>
            <a:ext cx="1932623" cy="1800000"/>
          </a:xfrm>
          <a:prstGeom prst="rect">
            <a:avLst/>
          </a:prstGeom>
        </p:spPr>
      </p:pic>
      <p:pic>
        <p:nvPicPr>
          <p:cNvPr id="36" name="Grafik 35" descr="Ein Bild, das Abfall, schmutzig enthält.&#10;&#10;Automatisch generierte Beschreibung">
            <a:extLst>
              <a:ext uri="{FF2B5EF4-FFF2-40B4-BE49-F238E27FC236}">
                <a16:creationId xmlns:a16="http://schemas.microsoft.com/office/drawing/2014/main" id="{14E42DCD-8178-40F5-BEEE-65AF7D664B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9"/>
          <a:stretch/>
        </p:blipFill>
        <p:spPr>
          <a:xfrm>
            <a:off x="7193041" y="3899348"/>
            <a:ext cx="1935498" cy="1800000"/>
          </a:xfrm>
          <a:prstGeom prst="rect">
            <a:avLst/>
          </a:prstGeom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5BE733D6-C9C6-432E-B8AF-1C93AAC49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1"/>
          <a:stretch/>
        </p:blipFill>
        <p:spPr bwMode="auto">
          <a:xfrm>
            <a:off x="9711773" y="3899348"/>
            <a:ext cx="185868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 descr="Ein Bild, das Gebäude, Boden enthält.&#10;&#10;Automatisch generierte Beschreibung">
            <a:extLst>
              <a:ext uri="{FF2B5EF4-FFF2-40B4-BE49-F238E27FC236}">
                <a16:creationId xmlns:a16="http://schemas.microsoft.com/office/drawing/2014/main" id="{5751952D-5F7C-42FE-AAE2-FFB5E3EB46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9"/>
          <a:stretch/>
        </p:blipFill>
        <p:spPr>
          <a:xfrm>
            <a:off x="651812" y="3899348"/>
            <a:ext cx="1863940" cy="1814011"/>
          </a:xfrm>
          <a:prstGeom prst="rect">
            <a:avLst/>
          </a:prstGeom>
        </p:spPr>
      </p:pic>
      <p:pic>
        <p:nvPicPr>
          <p:cNvPr id="5" name="Grafik 4" descr="Ein Bild, das drinnen, Gebäude enthält.&#10;&#10;Automatisch generierte Beschreibung">
            <a:extLst>
              <a:ext uri="{FF2B5EF4-FFF2-40B4-BE49-F238E27FC236}">
                <a16:creationId xmlns:a16="http://schemas.microsoft.com/office/drawing/2014/main" id="{68381FF8-CC01-4E05-962D-FDF889BB02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r="11813"/>
          <a:stretch/>
        </p:blipFill>
        <p:spPr>
          <a:xfrm>
            <a:off x="3331234" y="3899348"/>
            <a:ext cx="1863940" cy="18304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E98D2F9-674A-4A80-8BEF-67CFA9D42E5E}"/>
              </a:ext>
            </a:extLst>
          </p:cNvPr>
          <p:cNvSpPr txBox="1"/>
          <p:nvPr/>
        </p:nvSpPr>
        <p:spPr>
          <a:xfrm>
            <a:off x="1494143" y="175528"/>
            <a:ext cx="273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AGRARTECHNIK</a:t>
            </a:r>
          </a:p>
        </p:txBody>
      </p:sp>
      <p:pic>
        <p:nvPicPr>
          <p:cNvPr id="17" name="Grafik 16" descr="Ein Bild, das Boden, drinnen, Gebäude enthält.&#10;&#10;Automatisch generierte Beschreibung">
            <a:extLst>
              <a:ext uri="{FF2B5EF4-FFF2-40B4-BE49-F238E27FC236}">
                <a16:creationId xmlns:a16="http://schemas.microsoft.com/office/drawing/2014/main" id="{91FA7EA9-ABD7-4BAD-A66C-1DF64B000A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/>
          <a:stretch/>
        </p:blipFill>
        <p:spPr>
          <a:xfrm>
            <a:off x="3317852" y="1629000"/>
            <a:ext cx="1863940" cy="185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17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82A9EF-BDB3-4478-8139-61A1DFA21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7" y="50501"/>
            <a:ext cx="656177" cy="762175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FDD4A35-B76C-4199-9ED2-2447BBA9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59" y="1629000"/>
            <a:ext cx="185315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6593761-F342-44C8-A694-99BFF0A57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t="13974" r="31565" b="8710"/>
          <a:stretch/>
        </p:blipFill>
        <p:spPr bwMode="auto">
          <a:xfrm>
            <a:off x="3294017" y="1577701"/>
            <a:ext cx="1857775" cy="18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8EB8530A-44CD-4134-A7F7-E5C98AB0A19F}"/>
              </a:ext>
            </a:extLst>
          </p:cNvPr>
          <p:cNvSpPr txBox="1"/>
          <p:nvPr/>
        </p:nvSpPr>
        <p:spPr>
          <a:xfrm>
            <a:off x="1346626" y="943223"/>
            <a:ext cx="298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SILOLAGER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742191B-92F8-44CD-A18D-1E9FB1E603B0}"/>
              </a:ext>
            </a:extLst>
          </p:cNvPr>
          <p:cNvSpPr txBox="1"/>
          <p:nvPr/>
        </p:nvSpPr>
        <p:spPr>
          <a:xfrm>
            <a:off x="1471373" y="169979"/>
            <a:ext cx="273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AGRARTECHNIK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813F189-A388-4DE5-8804-5A92CE630277}"/>
              </a:ext>
            </a:extLst>
          </p:cNvPr>
          <p:cNvSpPr txBox="1"/>
          <p:nvPr/>
        </p:nvSpPr>
        <p:spPr>
          <a:xfrm>
            <a:off x="7970334" y="943222"/>
            <a:ext cx="2279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FLACHLAGER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EE7FD-D158-464C-AEF8-FCBCFA4F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3" y="1654912"/>
            <a:ext cx="1895012" cy="18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0696E37-4ACD-4FC7-AAC9-F9DC979D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0" y="3946581"/>
            <a:ext cx="1895012" cy="18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578BFC1-56A5-4330-9EE0-2A2544DC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80" y="3946582"/>
            <a:ext cx="1895012" cy="18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0E8659F-A181-423F-B462-E32C4F44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35" y="1603350"/>
            <a:ext cx="185315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2D45FC3B-D5C1-4FC4-98E4-572B06DB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59" y="3997880"/>
            <a:ext cx="1853150" cy="17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7001C867-BBBC-49D7-BA9B-5E8308BA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35" y="3997880"/>
            <a:ext cx="185315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9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82A9EF-BDB3-4478-8139-61A1DFA21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1" y="50501"/>
            <a:ext cx="656177" cy="76217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B4E9DB9-EB81-4215-B422-96FDCEC5C9A6}"/>
              </a:ext>
            </a:extLst>
          </p:cNvPr>
          <p:cNvSpPr txBox="1"/>
          <p:nvPr/>
        </p:nvSpPr>
        <p:spPr>
          <a:xfrm>
            <a:off x="1886663" y="930267"/>
            <a:ext cx="207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PRÜFTECHNIK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115C3B-3954-4BC8-BDD7-1F5D74911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r="22293"/>
          <a:stretch/>
        </p:blipFill>
        <p:spPr bwMode="auto">
          <a:xfrm>
            <a:off x="854574" y="1641511"/>
            <a:ext cx="188214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26C49E9-C6EA-4711-BBC8-F6F544F53BBC}"/>
              </a:ext>
            </a:extLst>
          </p:cNvPr>
          <p:cNvSpPr txBox="1"/>
          <p:nvPr/>
        </p:nvSpPr>
        <p:spPr>
          <a:xfrm>
            <a:off x="7964080" y="930266"/>
            <a:ext cx="2982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REINIGUNGSTECHNIK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9E9D12A-3C31-4951-B139-B2F9BFF6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07" y="1654022"/>
            <a:ext cx="1882143" cy="17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6EE641DA-AED9-4CF2-871A-2215DB7D5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6"/>
          <a:stretch/>
        </p:blipFill>
        <p:spPr bwMode="auto">
          <a:xfrm>
            <a:off x="7064004" y="1673703"/>
            <a:ext cx="1882143" cy="17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742191B-92F8-44CD-A18D-1E9FB1E603B0}"/>
              </a:ext>
            </a:extLst>
          </p:cNvPr>
          <p:cNvSpPr txBox="1"/>
          <p:nvPr/>
        </p:nvSpPr>
        <p:spPr>
          <a:xfrm>
            <a:off x="1471373" y="169979"/>
            <a:ext cx="273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AGRARTECHNIK</a:t>
            </a:r>
          </a:p>
        </p:txBody>
      </p:sp>
      <p:pic>
        <p:nvPicPr>
          <p:cNvPr id="3" name="Grafik 2" descr="Ein Bild, das drinnen, Wand, Boden, Lampe enthält.&#10;&#10;Automatisch generierte Beschreibung">
            <a:extLst>
              <a:ext uri="{FF2B5EF4-FFF2-40B4-BE49-F238E27FC236}">
                <a16:creationId xmlns:a16="http://schemas.microsoft.com/office/drawing/2014/main" id="{8F02549D-C1A3-4E08-8831-BAF75D8325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4" y="3970502"/>
            <a:ext cx="1882143" cy="178748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52CCC8A-214B-4697-8994-5971A29F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83" y="1673703"/>
            <a:ext cx="1882143" cy="17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Boden, draußen, schließen enthält.&#10;&#10;Automatisch generierte Beschreibung">
            <a:extLst>
              <a:ext uri="{FF2B5EF4-FFF2-40B4-BE49-F238E27FC236}">
                <a16:creationId xmlns:a16="http://schemas.microsoft.com/office/drawing/2014/main" id="{9DDF97F5-3A1A-4430-B3FF-7F4C57FA51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07" y="3990183"/>
            <a:ext cx="1882143" cy="1767808"/>
          </a:xfrm>
          <a:prstGeom prst="rect">
            <a:avLst/>
          </a:prstGeom>
        </p:spPr>
      </p:pic>
      <p:pic>
        <p:nvPicPr>
          <p:cNvPr id="9" name="Grafik 8" descr="Ein Bild, das Gebäude, Decke, Holz, Dach enthält.&#10;&#10;Automatisch generierte Beschreibung">
            <a:extLst>
              <a:ext uri="{FF2B5EF4-FFF2-40B4-BE49-F238E27FC236}">
                <a16:creationId xmlns:a16="http://schemas.microsoft.com/office/drawing/2014/main" id="{B6129C8A-6353-4A25-86DB-92D689CA9B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651" y="3990183"/>
            <a:ext cx="1882143" cy="1800000"/>
          </a:xfrm>
          <a:prstGeom prst="rect">
            <a:avLst/>
          </a:prstGeom>
        </p:spPr>
      </p:pic>
      <p:pic>
        <p:nvPicPr>
          <p:cNvPr id="5" name="Grafik 4" descr="Ein Bild, das blau enthält.&#10;&#10;Automatisch generierte Beschreibung">
            <a:extLst>
              <a:ext uri="{FF2B5EF4-FFF2-40B4-BE49-F238E27FC236}">
                <a16:creationId xmlns:a16="http://schemas.microsoft.com/office/drawing/2014/main" id="{9084A003-1FF4-4983-ABE9-1B186D5DE6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10324"/>
          <a:stretch/>
        </p:blipFill>
        <p:spPr>
          <a:xfrm>
            <a:off x="9481930" y="4148986"/>
            <a:ext cx="1855496" cy="17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34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3B568B4-955D-4FCB-8CFE-21750DA1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98" y="-83057"/>
            <a:ext cx="827098" cy="87760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51789E5-BFE1-4A60-B9C2-35397691A000}"/>
              </a:ext>
            </a:extLst>
          </p:cNvPr>
          <p:cNvSpPr txBox="1"/>
          <p:nvPr/>
        </p:nvSpPr>
        <p:spPr>
          <a:xfrm>
            <a:off x="2704717" y="1364794"/>
            <a:ext cx="7092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DYNAMISCH GEWUCHTETE SCHWEIßBAUGRUPPE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0A8E87F-8787-4D56-BA27-A76E24361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38" y="2198999"/>
            <a:ext cx="3867856" cy="33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 descr="Ein Bild, das grün enthält.&#10;&#10;Automatisch generierte Beschreibung">
            <a:extLst>
              <a:ext uri="{FF2B5EF4-FFF2-40B4-BE49-F238E27FC236}">
                <a16:creationId xmlns:a16="http://schemas.microsoft.com/office/drawing/2014/main" id="{0F850E0B-E25F-4E72-8E16-758587179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7754" r="10993" b="21466"/>
          <a:stretch/>
        </p:blipFill>
        <p:spPr>
          <a:xfrm>
            <a:off x="1573337" y="2198999"/>
            <a:ext cx="3743218" cy="339217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8D4540A-D6BD-4BA6-AACB-E5C4FED4014A}"/>
              </a:ext>
            </a:extLst>
          </p:cNvPr>
          <p:cNvSpPr txBox="1"/>
          <p:nvPr/>
        </p:nvSpPr>
        <p:spPr>
          <a:xfrm>
            <a:off x="1468904" y="167805"/>
            <a:ext cx="4381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BAUGRUPPENFERTIGUNG</a:t>
            </a:r>
          </a:p>
        </p:txBody>
      </p:sp>
    </p:spTree>
    <p:extLst>
      <p:ext uri="{BB962C8B-B14F-4D97-AF65-F5344CB8AC3E}">
        <p14:creationId xmlns:p14="http://schemas.microsoft.com/office/powerpoint/2010/main" val="818605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C0C7365-3EFE-4FBC-B90A-993321FAE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3" y="34313"/>
            <a:ext cx="670233" cy="79455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439F796-2DAE-4874-AB4C-CB146FFFEE49}"/>
              </a:ext>
            </a:extLst>
          </p:cNvPr>
          <p:cNvSpPr txBox="1"/>
          <p:nvPr/>
        </p:nvSpPr>
        <p:spPr>
          <a:xfrm>
            <a:off x="1283646" y="942311"/>
            <a:ext cx="3030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000">
                <a:solidFill>
                  <a:srgbClr val="BF111B"/>
                </a:solidFill>
              </a:defRPr>
            </a:lvl1pPr>
          </a:lstStyle>
          <a:p>
            <a:r>
              <a:rPr lang="de-DE" dirty="0"/>
              <a:t>INTERIEUR UND EXTERIEUR</a:t>
            </a:r>
          </a:p>
          <a:p>
            <a:r>
              <a:rPr lang="de-DE" sz="2400" dirty="0">
                <a:solidFill>
                  <a:srgbClr val="00427F"/>
                </a:solidFill>
              </a:rPr>
              <a:t>GALVANIKBAUTEILE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307B4E7-CBCB-4791-AAB9-B0DDE3BD3B7B}"/>
              </a:ext>
            </a:extLst>
          </p:cNvPr>
          <p:cNvSpPr txBox="1"/>
          <p:nvPr/>
        </p:nvSpPr>
        <p:spPr>
          <a:xfrm>
            <a:off x="7052229" y="942311"/>
            <a:ext cx="4641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000">
                <a:solidFill>
                  <a:srgbClr val="BF111B"/>
                </a:solidFill>
              </a:defRPr>
            </a:lvl1pPr>
          </a:lstStyle>
          <a:p>
            <a:r>
              <a:rPr lang="de-DE" dirty="0"/>
              <a:t>KONTUR UND AMBIENTEBELEUCHTUNGEN</a:t>
            </a:r>
          </a:p>
          <a:p>
            <a:r>
              <a:rPr lang="de-DE" sz="2400" dirty="0">
                <a:solidFill>
                  <a:srgbClr val="00427F"/>
                </a:solidFill>
              </a:rPr>
              <a:t>LICHTLEITER 1K 2K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257E98B-4363-44FE-9D43-A6FE239724EA}"/>
              </a:ext>
            </a:extLst>
          </p:cNvPr>
          <p:cNvSpPr txBox="1"/>
          <p:nvPr/>
        </p:nvSpPr>
        <p:spPr>
          <a:xfrm>
            <a:off x="634858" y="3511964"/>
            <a:ext cx="4328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000">
                <a:solidFill>
                  <a:srgbClr val="BF111B"/>
                </a:solidFill>
              </a:defRPr>
            </a:lvl1pPr>
          </a:lstStyle>
          <a:p>
            <a:r>
              <a:rPr lang="de-DE" dirty="0"/>
              <a:t>PPA PPS BAUTEILE</a:t>
            </a:r>
          </a:p>
          <a:p>
            <a:r>
              <a:rPr lang="de-DE" sz="2400" dirty="0">
                <a:solidFill>
                  <a:srgbClr val="00427F"/>
                </a:solidFill>
              </a:rPr>
              <a:t>HOCHTEMPERATUR-WERKZEUGE</a:t>
            </a:r>
          </a:p>
        </p:txBody>
      </p:sp>
      <p:sp>
        <p:nvSpPr>
          <p:cNvPr id="42" name="AutoShape 2">
            <a:extLst>
              <a:ext uri="{FF2B5EF4-FFF2-40B4-BE49-F238E27FC236}">
                <a16:creationId xmlns:a16="http://schemas.microsoft.com/office/drawing/2014/main" id="{9DAE9AE8-072C-4771-8E75-0A6645461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157549"/>
            <a:ext cx="1423851" cy="14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9830EE6F-B168-45DC-A02A-E83CF3CD2503}"/>
              </a:ext>
            </a:extLst>
          </p:cNvPr>
          <p:cNvSpPr txBox="1"/>
          <p:nvPr/>
        </p:nvSpPr>
        <p:spPr>
          <a:xfrm>
            <a:off x="7705568" y="3498051"/>
            <a:ext cx="3544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000">
                <a:solidFill>
                  <a:srgbClr val="BF111B"/>
                </a:solidFill>
              </a:defRPr>
            </a:lvl1pPr>
          </a:lstStyle>
          <a:p>
            <a:r>
              <a:rPr lang="de-DE" dirty="0"/>
              <a:t>TRÄGER UND HALTEPLATTEN</a:t>
            </a:r>
          </a:p>
          <a:p>
            <a:r>
              <a:rPr lang="de-DE" sz="2400" dirty="0">
                <a:solidFill>
                  <a:srgbClr val="00427F"/>
                </a:solidFill>
              </a:rPr>
              <a:t>FÜR ELEKTRONIKBAUTEILE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75429B-5973-4243-BE7F-DDE9C517B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8" y="1796274"/>
            <a:ext cx="2013093" cy="12601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C626F03-95BD-4AAC-A06D-F014A65CFD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09" y="1967687"/>
            <a:ext cx="2270311" cy="1244467"/>
          </a:xfrm>
          <a:prstGeom prst="rect">
            <a:avLst/>
          </a:prstGeom>
        </p:spPr>
      </p:pic>
      <p:pic>
        <p:nvPicPr>
          <p:cNvPr id="12" name="Grafik 11" descr="Ein Bild, das Brille enthält.&#10;&#10;Automatisch generierte Beschreibung">
            <a:extLst>
              <a:ext uri="{FF2B5EF4-FFF2-40B4-BE49-F238E27FC236}">
                <a16:creationId xmlns:a16="http://schemas.microsoft.com/office/drawing/2014/main" id="{D70F61DB-34F1-4271-A192-B0063C0BC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4" y="1562100"/>
            <a:ext cx="2422274" cy="20193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9397C37-6D71-4442-AF86-1014B7B027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98" y="1838934"/>
            <a:ext cx="2726464" cy="140834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14E5915-D072-4E3B-89EB-2474CBE5DB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158" y="4297559"/>
            <a:ext cx="2270311" cy="147204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66A299F-4F36-43EE-B152-704202166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999" y="4333788"/>
            <a:ext cx="1986800" cy="1924223"/>
          </a:xfrm>
          <a:prstGeom prst="rect">
            <a:avLst/>
          </a:prstGeom>
        </p:spPr>
      </p:pic>
      <p:pic>
        <p:nvPicPr>
          <p:cNvPr id="21" name="Grafik 20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33A7B948-1C31-4352-A66B-BD29060213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70" y="4395582"/>
            <a:ext cx="2270311" cy="1706675"/>
          </a:xfrm>
          <a:prstGeom prst="rect">
            <a:avLst/>
          </a:prstGeom>
        </p:spPr>
      </p:pic>
      <p:pic>
        <p:nvPicPr>
          <p:cNvPr id="24" name="Grafik 23" descr="Ein Bild, das dunkel, Licht, Zahnrad enthält.&#10;&#10;Automatisch generierte Beschreibung">
            <a:extLst>
              <a:ext uri="{FF2B5EF4-FFF2-40B4-BE49-F238E27FC236}">
                <a16:creationId xmlns:a16="http://schemas.microsoft.com/office/drawing/2014/main" id="{67EFAC37-E506-4D75-8749-DCD7E3364E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1" y="4281405"/>
            <a:ext cx="2203785" cy="193503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21A19A5-B457-4E24-BEE0-6D95EC54B39B}"/>
              </a:ext>
            </a:extLst>
          </p:cNvPr>
          <p:cNvSpPr txBox="1"/>
          <p:nvPr/>
        </p:nvSpPr>
        <p:spPr>
          <a:xfrm>
            <a:off x="1471373" y="169979"/>
            <a:ext cx="314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FORMENTECHNIK</a:t>
            </a:r>
          </a:p>
        </p:txBody>
      </p:sp>
    </p:spTree>
    <p:extLst>
      <p:ext uri="{BB962C8B-B14F-4D97-AF65-F5344CB8AC3E}">
        <p14:creationId xmlns:p14="http://schemas.microsoft.com/office/powerpoint/2010/main" val="3612766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C3ED3DB-CAC7-4F64-BA78-9CC8AE4A1B71}"/>
              </a:ext>
            </a:extLst>
          </p:cNvPr>
          <p:cNvSpPr txBox="1">
            <a:spLocks/>
          </p:cNvSpPr>
          <p:nvPr/>
        </p:nvSpPr>
        <p:spPr>
          <a:xfrm>
            <a:off x="548931" y="276229"/>
            <a:ext cx="5915025" cy="5758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sz="4000" b="1" dirty="0">
              <a:solidFill>
                <a:sysClr val="windowText" lastClr="000000"/>
              </a:solidFill>
              <a:latin typeface="Calibri"/>
            </a:endParaRPr>
          </a:p>
          <a:p>
            <a:pPr>
              <a:defRPr/>
            </a:pPr>
            <a:endParaRPr lang="de-DE" sz="40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5" name="Grafik 4" descr="Ein Bild, das Pfeil enthält.&#10;&#10;Automatisch generierte Beschreibung">
            <a:extLst>
              <a:ext uri="{FF2B5EF4-FFF2-40B4-BE49-F238E27FC236}">
                <a16:creationId xmlns:a16="http://schemas.microsoft.com/office/drawing/2014/main" id="{6B2E3650-B70A-4AA0-8560-45DB32815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9" y="198352"/>
            <a:ext cx="689467" cy="623011"/>
          </a:xfrm>
          <a:prstGeom prst="rect">
            <a:avLst/>
          </a:prstGeom>
        </p:spPr>
      </p:pic>
      <p:pic>
        <p:nvPicPr>
          <p:cNvPr id="4" name="Grafik 3" descr="Ein Bild, das draußen, Himmel, Gebäude, Dach enthält.&#10;&#10;Automatisch generierte Beschreibung">
            <a:extLst>
              <a:ext uri="{FF2B5EF4-FFF2-40B4-BE49-F238E27FC236}">
                <a16:creationId xmlns:a16="http://schemas.microsoft.com/office/drawing/2014/main" id="{BF3CD786-6279-41DA-9DD6-F64B7025C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36" y="1828159"/>
            <a:ext cx="2169909" cy="162073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3D604F2-5E1E-4FBB-B897-554ED909429D}"/>
              </a:ext>
            </a:extLst>
          </p:cNvPr>
          <p:cNvSpPr txBox="1"/>
          <p:nvPr/>
        </p:nvSpPr>
        <p:spPr>
          <a:xfrm>
            <a:off x="2138834" y="929925"/>
            <a:ext cx="144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DÄCHER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75094AB-214F-4E2D-87C8-28351A535392}"/>
              </a:ext>
            </a:extLst>
          </p:cNvPr>
          <p:cNvSpPr txBox="1"/>
          <p:nvPr/>
        </p:nvSpPr>
        <p:spPr>
          <a:xfrm>
            <a:off x="8006224" y="942753"/>
            <a:ext cx="293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BALKONE/ GELÄNDER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4C07AF-0D4D-4A30-A0D2-6D38ABB83CB7}"/>
              </a:ext>
            </a:extLst>
          </p:cNvPr>
          <p:cNvSpPr txBox="1"/>
          <p:nvPr/>
        </p:nvSpPr>
        <p:spPr>
          <a:xfrm>
            <a:off x="7762393" y="3762741"/>
            <a:ext cx="293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FASSADEN</a:t>
            </a:r>
          </a:p>
        </p:txBody>
      </p:sp>
      <p:pic>
        <p:nvPicPr>
          <p:cNvPr id="25" name="Grafik 24" descr="Ein Bild, das Gebäude, Veranda, Galerie, Fenster enthält.&#10;&#10;Automatisch generierte Beschreibung">
            <a:extLst>
              <a:ext uri="{FF2B5EF4-FFF2-40B4-BE49-F238E27FC236}">
                <a16:creationId xmlns:a16="http://schemas.microsoft.com/office/drawing/2014/main" id="{241732F3-00E4-44C6-B16D-E920707AE7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14" y="1793597"/>
            <a:ext cx="2169909" cy="162073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B3AC928-A4DD-4D81-8DE5-000BFEC3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32" y="1780770"/>
            <a:ext cx="2177943" cy="16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8C070A1C-5C47-43E3-B7BA-963680C1CE39}"/>
              </a:ext>
            </a:extLst>
          </p:cNvPr>
          <p:cNvSpPr txBox="1"/>
          <p:nvPr/>
        </p:nvSpPr>
        <p:spPr>
          <a:xfrm>
            <a:off x="1396429" y="3762741"/>
            <a:ext cx="2930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400">
                <a:solidFill>
                  <a:srgbClr val="00427F"/>
                </a:solidFill>
              </a:defRPr>
            </a:lvl1pPr>
          </a:lstStyle>
          <a:p>
            <a:r>
              <a:rPr lang="de-DE" dirty="0"/>
              <a:t>BEAUJARDIN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79625782-392E-4E73-BF38-82460D429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261" y="4441514"/>
            <a:ext cx="2191224" cy="162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FA5AC0C-58B5-4C1A-B34E-D42AE0E6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6" y="4383337"/>
            <a:ext cx="2169908" cy="162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k 31" descr="Ein Bild, das Boden, Himmel, draußen, Abfall enthält.&#10;&#10;Automatisch generierte Beschreibung">
            <a:extLst>
              <a:ext uri="{FF2B5EF4-FFF2-40B4-BE49-F238E27FC236}">
                <a16:creationId xmlns:a16="http://schemas.microsoft.com/office/drawing/2014/main" id="{6F2ABF54-6A37-48D7-B969-36B20DBAF1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49" y="4272544"/>
            <a:ext cx="1541807" cy="1918692"/>
          </a:xfrm>
          <a:prstGeom prst="rect">
            <a:avLst/>
          </a:prstGeom>
        </p:spPr>
      </p:pic>
      <p:pic>
        <p:nvPicPr>
          <p:cNvPr id="20" name="Grafik 19" descr="Ein Bild, das draußen, Metall, Geländer, Treppe enthält.&#10;&#10;Automatisch generierte Beschreibung">
            <a:extLst>
              <a:ext uri="{FF2B5EF4-FFF2-40B4-BE49-F238E27FC236}">
                <a16:creationId xmlns:a16="http://schemas.microsoft.com/office/drawing/2014/main" id="{445FE20E-EB41-47D7-B1E1-62F715790D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261" y="1800948"/>
            <a:ext cx="2183346" cy="1647945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ECDC845-0D87-469B-8881-5C3BB358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99" y="4441514"/>
            <a:ext cx="2191224" cy="162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3BEBA42-27A5-45CF-8326-997116D060B4}"/>
              </a:ext>
            </a:extLst>
          </p:cNvPr>
          <p:cNvSpPr txBox="1"/>
          <p:nvPr/>
        </p:nvSpPr>
        <p:spPr>
          <a:xfrm>
            <a:off x="1471374" y="143544"/>
            <a:ext cx="314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SPENGLEREI</a:t>
            </a:r>
          </a:p>
        </p:txBody>
      </p:sp>
    </p:spTree>
    <p:extLst>
      <p:ext uri="{BB962C8B-B14F-4D97-AF65-F5344CB8AC3E}">
        <p14:creationId xmlns:p14="http://schemas.microsoft.com/office/powerpoint/2010/main" val="1499296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B72E351-6801-4AD1-9F23-840BFAA2A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753B1D3-37C7-473B-80B6-71E6E4A77D9B}"/>
              </a:ext>
            </a:extLst>
          </p:cNvPr>
          <p:cNvSpPr/>
          <p:nvPr/>
        </p:nvSpPr>
        <p:spPr>
          <a:xfrm>
            <a:off x="2877095" y="5163785"/>
            <a:ext cx="6591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427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Vielen Dank für Ihre Aufmerksamkeit!</a:t>
            </a:r>
            <a:endParaRPr lang="de-DE" sz="28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81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552D33F9-E06E-40D1-BDA1-EA0B9B085670}"/>
              </a:ext>
            </a:extLst>
          </p:cNvPr>
          <p:cNvSpPr txBox="1">
            <a:spLocks/>
          </p:cNvSpPr>
          <p:nvPr/>
        </p:nvSpPr>
        <p:spPr>
          <a:xfrm>
            <a:off x="603925" y="310330"/>
            <a:ext cx="5915025" cy="5758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>
                <a:solidFill>
                  <a:sysClr val="windowText" lastClr="000000"/>
                </a:solidFill>
                <a:latin typeface="+mn-lt"/>
              </a:rPr>
              <a:t>Geschäftsführer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3597B8-C181-4DDA-ABC6-D551D438E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89" t="4311" r="889" b="464"/>
          <a:stretch/>
        </p:blipFill>
        <p:spPr>
          <a:xfrm>
            <a:off x="4057170" y="955306"/>
            <a:ext cx="3756800" cy="51115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389C93B-5D6E-46B9-8FD1-B02464B0825E}"/>
              </a:ext>
            </a:extLst>
          </p:cNvPr>
          <p:cNvSpPr txBox="1"/>
          <p:nvPr/>
        </p:nvSpPr>
        <p:spPr>
          <a:xfrm>
            <a:off x="912806" y="2155006"/>
            <a:ext cx="2858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427F"/>
                </a:solidFill>
              </a:rPr>
              <a:t>Helmut Keck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703A5C2-33F4-45F8-9882-B344BD2A762B}"/>
              </a:ext>
            </a:extLst>
          </p:cNvPr>
          <p:cNvSpPr txBox="1"/>
          <p:nvPr/>
        </p:nvSpPr>
        <p:spPr>
          <a:xfrm>
            <a:off x="8249778" y="2155006"/>
            <a:ext cx="375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427F"/>
                </a:solidFill>
              </a:rPr>
              <a:t>Peter Schmelzer</a:t>
            </a:r>
          </a:p>
        </p:txBody>
      </p:sp>
    </p:spTree>
    <p:extLst>
      <p:ext uri="{BB962C8B-B14F-4D97-AF65-F5344CB8AC3E}">
        <p14:creationId xmlns:p14="http://schemas.microsoft.com/office/powerpoint/2010/main" val="387496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062B290-9DF6-4CE3-AAE4-D7C864DFFC11}"/>
              </a:ext>
            </a:extLst>
          </p:cNvPr>
          <p:cNvSpPr txBox="1">
            <a:spLocks/>
          </p:cNvSpPr>
          <p:nvPr/>
        </p:nvSpPr>
        <p:spPr>
          <a:xfrm>
            <a:off x="570324" y="373117"/>
            <a:ext cx="5915025" cy="4093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>
                <a:solidFill>
                  <a:sysClr val="windowText" lastClr="000000"/>
                </a:solidFill>
                <a:latin typeface="Calibri"/>
              </a:rPr>
              <a:t>Unternehmen Schmelzer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E0C3AA-6A2E-4A33-9912-01D6B2E7A4CA}"/>
              </a:ext>
            </a:extLst>
          </p:cNvPr>
          <p:cNvSpPr txBox="1"/>
          <p:nvPr/>
        </p:nvSpPr>
        <p:spPr>
          <a:xfrm>
            <a:off x="1849815" y="2329838"/>
            <a:ext cx="3146296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Sicherung der Arbeitsplätze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Gewinne erwirtschaften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Permanente Optimierung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Schonung der Umwelt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Gesundes Wachstum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0B2052-539D-4FDC-A42C-8E80DD350210}"/>
              </a:ext>
            </a:extLst>
          </p:cNvPr>
          <p:cNvSpPr txBox="1"/>
          <p:nvPr/>
        </p:nvSpPr>
        <p:spPr>
          <a:xfrm>
            <a:off x="2480350" y="1202186"/>
            <a:ext cx="144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427F"/>
                </a:solidFill>
              </a:rPr>
              <a:t>Ziele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6E79576-884D-469B-A98C-5CE6E2DA9B42}"/>
              </a:ext>
            </a:extLst>
          </p:cNvPr>
          <p:cNvSpPr txBox="1"/>
          <p:nvPr/>
        </p:nvSpPr>
        <p:spPr>
          <a:xfrm>
            <a:off x="7201030" y="1202186"/>
            <a:ext cx="2825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00427F"/>
                </a:solidFill>
              </a:rPr>
              <a:t>Philosophie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CD0F83A-296C-4083-8E46-A7735DD3CCCE}"/>
              </a:ext>
            </a:extLst>
          </p:cNvPr>
          <p:cNvSpPr txBox="1"/>
          <p:nvPr/>
        </p:nvSpPr>
        <p:spPr>
          <a:xfrm>
            <a:off x="6814441" y="1978159"/>
            <a:ext cx="4549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i="1" dirty="0">
                <a:solidFill>
                  <a:srgbClr val="00427F"/>
                </a:solidFill>
              </a:rPr>
              <a:t>„Wertschöpfung durch Wertschätzung“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94E6B2F-CDA7-4743-B8E7-460FBE3E6F6B}"/>
              </a:ext>
            </a:extLst>
          </p:cNvPr>
          <p:cNvSpPr txBox="1"/>
          <p:nvPr/>
        </p:nvSpPr>
        <p:spPr>
          <a:xfrm>
            <a:off x="6949513" y="2386014"/>
            <a:ext cx="46613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Wir hören unseren Kunden zu, </a:t>
            </a:r>
          </a:p>
          <a:p>
            <a:r>
              <a:rPr lang="de-DE" sz="2000" dirty="0"/>
              <a:t>reagieren schnell auf ihre Bedürfnisse, </a:t>
            </a:r>
          </a:p>
          <a:p>
            <a:r>
              <a:rPr lang="de-DE" sz="2000" dirty="0"/>
              <a:t>nehmen künftige Anforderungen vorausblickend wahr und </a:t>
            </a:r>
          </a:p>
          <a:p>
            <a:r>
              <a:rPr lang="de-DE" sz="2000" dirty="0"/>
              <a:t>bieten höchsten Wert zu fairen Preisen unter dem Markennamen Schmelzer. Gleichzeitig dürfen die Unternehmensziele nicht aus den Augen verloren werden.</a:t>
            </a:r>
          </a:p>
        </p:txBody>
      </p:sp>
      <p:pic>
        <p:nvPicPr>
          <p:cNvPr id="5" name="Grafik 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27FEB69E-CB3D-49D4-A6A0-33DC3505B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28" y="2451788"/>
            <a:ext cx="257426" cy="257426"/>
          </a:xfrm>
          <a:prstGeom prst="rect">
            <a:avLst/>
          </a:prstGeom>
        </p:spPr>
      </p:pic>
      <p:pic>
        <p:nvPicPr>
          <p:cNvPr id="18" name="Grafik 17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DF680FF-0F0B-476B-9AF5-45E1A4F58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28" y="2786841"/>
            <a:ext cx="257426" cy="257426"/>
          </a:xfrm>
          <a:prstGeom prst="rect">
            <a:avLst/>
          </a:prstGeom>
        </p:spPr>
      </p:pic>
      <p:pic>
        <p:nvPicPr>
          <p:cNvPr id="19" name="Grafik 18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D9E5A72A-CEEB-4CBD-9640-40A9CC601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87" y="3121894"/>
            <a:ext cx="257426" cy="257426"/>
          </a:xfrm>
          <a:prstGeom prst="rect">
            <a:avLst/>
          </a:prstGeom>
        </p:spPr>
      </p:pic>
      <p:pic>
        <p:nvPicPr>
          <p:cNvPr id="20" name="Grafik 19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DE85C5F-4BD4-4089-A9C2-B29B8AE09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17" y="3663287"/>
            <a:ext cx="257426" cy="257426"/>
          </a:xfrm>
          <a:prstGeom prst="rect">
            <a:avLst/>
          </a:prstGeom>
        </p:spPr>
      </p:pic>
      <p:pic>
        <p:nvPicPr>
          <p:cNvPr id="21" name="Grafik 20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EF91134-9539-4053-A119-C6B03B398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87" y="4283083"/>
            <a:ext cx="257426" cy="257426"/>
          </a:xfrm>
          <a:prstGeom prst="rect">
            <a:avLst/>
          </a:prstGeom>
        </p:spPr>
      </p:pic>
      <p:pic>
        <p:nvPicPr>
          <p:cNvPr id="22" name="Grafik 21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9377BDCE-EAA5-4621-88A6-F171E052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74" y="2473982"/>
            <a:ext cx="257426" cy="257426"/>
          </a:xfrm>
          <a:prstGeom prst="rect">
            <a:avLst/>
          </a:prstGeom>
        </p:spPr>
      </p:pic>
      <p:pic>
        <p:nvPicPr>
          <p:cNvPr id="23" name="Grafik 22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C35EFCAD-3905-437C-9A6E-CEE5B34C4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74" y="2955077"/>
            <a:ext cx="257426" cy="257426"/>
          </a:xfrm>
          <a:prstGeom prst="rect">
            <a:avLst/>
          </a:prstGeom>
        </p:spPr>
      </p:pic>
      <p:pic>
        <p:nvPicPr>
          <p:cNvPr id="24" name="Grafik 23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701015AC-652C-42F8-B8F4-FF1FE80D1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74" y="3416400"/>
            <a:ext cx="257426" cy="257426"/>
          </a:xfrm>
          <a:prstGeom prst="rect">
            <a:avLst/>
          </a:prstGeom>
        </p:spPr>
      </p:pic>
      <p:pic>
        <p:nvPicPr>
          <p:cNvPr id="25" name="Grafik 24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E1CED807-B326-4F13-8AE4-C1032A1AD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74" y="3877723"/>
            <a:ext cx="257426" cy="257426"/>
          </a:xfrm>
          <a:prstGeom prst="rect">
            <a:avLst/>
          </a:prstGeom>
        </p:spPr>
      </p:pic>
      <p:pic>
        <p:nvPicPr>
          <p:cNvPr id="26" name="Grafik 25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1F8B246E-4D19-4D05-8252-A2EA70F1B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74" y="4378458"/>
            <a:ext cx="257426" cy="2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26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FB21C399-AA01-4B10-A683-C196DEEF58F9}"/>
              </a:ext>
            </a:extLst>
          </p:cNvPr>
          <p:cNvCxnSpPr>
            <a:cxnSpLocks/>
          </p:cNvCxnSpPr>
          <p:nvPr/>
        </p:nvCxnSpPr>
        <p:spPr>
          <a:xfrm>
            <a:off x="342900" y="3429000"/>
            <a:ext cx="11524845" cy="20631"/>
          </a:xfrm>
          <a:prstGeom prst="straightConnector1">
            <a:avLst/>
          </a:prstGeom>
          <a:ln>
            <a:solidFill>
              <a:srgbClr val="0042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9B107208-9E51-41EF-980E-07EFA7B196EB}"/>
              </a:ext>
            </a:extLst>
          </p:cNvPr>
          <p:cNvSpPr txBox="1">
            <a:spLocks/>
          </p:cNvSpPr>
          <p:nvPr/>
        </p:nvSpPr>
        <p:spPr>
          <a:xfrm>
            <a:off x="568189" y="309287"/>
            <a:ext cx="5915025" cy="5758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>
                <a:solidFill>
                  <a:sysClr val="windowText" lastClr="000000"/>
                </a:solidFill>
                <a:latin typeface="Calibri"/>
              </a:rPr>
              <a:t>Unternehmensgeschichte</a:t>
            </a:r>
          </a:p>
        </p:txBody>
      </p:sp>
      <p:sp>
        <p:nvSpPr>
          <p:cNvPr id="16" name="Flussdiagramm: Verbinder 15">
            <a:extLst>
              <a:ext uri="{FF2B5EF4-FFF2-40B4-BE49-F238E27FC236}">
                <a16:creationId xmlns:a16="http://schemas.microsoft.com/office/drawing/2014/main" id="{5B280155-138C-4839-89FC-7D7FF1A48BA1}"/>
              </a:ext>
            </a:extLst>
          </p:cNvPr>
          <p:cNvSpPr/>
          <p:nvPr/>
        </p:nvSpPr>
        <p:spPr>
          <a:xfrm flipV="1">
            <a:off x="1016571" y="3379808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449D5378-79F4-4EBB-83B2-C42452264D5E}"/>
              </a:ext>
            </a:extLst>
          </p:cNvPr>
          <p:cNvCxnSpPr>
            <a:cxnSpLocks/>
          </p:cNvCxnSpPr>
          <p:nvPr/>
        </p:nvCxnSpPr>
        <p:spPr>
          <a:xfrm flipV="1">
            <a:off x="3946701" y="1355416"/>
            <a:ext cx="0" cy="2029992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DEA14B91-1B85-4D27-8BC6-C1210B93893A}"/>
              </a:ext>
            </a:extLst>
          </p:cNvPr>
          <p:cNvSpPr txBox="1"/>
          <p:nvPr/>
        </p:nvSpPr>
        <p:spPr>
          <a:xfrm>
            <a:off x="1060443" y="1255114"/>
            <a:ext cx="190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rgbClr val="BF111B"/>
                </a:solidFill>
              </a:defRPr>
            </a:lvl1pPr>
          </a:lstStyle>
          <a:p>
            <a:r>
              <a:rPr lang="de-DE" sz="1400" dirty="0"/>
              <a:t>Gründung durch </a:t>
            </a:r>
          </a:p>
          <a:p>
            <a:r>
              <a:rPr lang="de-DE" sz="1400" dirty="0"/>
              <a:t>Ambros Schmelzer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FFE63C7-99D5-4F97-9281-98E8EB16ECAA}"/>
              </a:ext>
            </a:extLst>
          </p:cNvPr>
          <p:cNvSpPr txBox="1"/>
          <p:nvPr/>
        </p:nvSpPr>
        <p:spPr>
          <a:xfrm>
            <a:off x="814065" y="1009014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1913</a:t>
            </a:r>
          </a:p>
        </p:txBody>
      </p:sp>
      <p:sp>
        <p:nvSpPr>
          <p:cNvPr id="26" name="Flussdiagramm: Verbinder 25">
            <a:extLst>
              <a:ext uri="{FF2B5EF4-FFF2-40B4-BE49-F238E27FC236}">
                <a16:creationId xmlns:a16="http://schemas.microsoft.com/office/drawing/2014/main" id="{798FDA8F-0DAA-4C0C-9771-E8656D4546D3}"/>
              </a:ext>
            </a:extLst>
          </p:cNvPr>
          <p:cNvSpPr/>
          <p:nvPr/>
        </p:nvSpPr>
        <p:spPr>
          <a:xfrm flipV="1">
            <a:off x="2454847" y="3385408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9724F23-495C-4C4D-8019-41868B742D1C}"/>
              </a:ext>
            </a:extLst>
          </p:cNvPr>
          <p:cNvSpPr txBox="1"/>
          <p:nvPr/>
        </p:nvSpPr>
        <p:spPr>
          <a:xfrm>
            <a:off x="2253708" y="5514495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1951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8713464-807A-4CBC-AA1D-904F9A148EFE}"/>
              </a:ext>
            </a:extLst>
          </p:cNvPr>
          <p:cNvSpPr txBox="1"/>
          <p:nvPr/>
        </p:nvSpPr>
        <p:spPr>
          <a:xfrm>
            <a:off x="2534077" y="4994780"/>
            <a:ext cx="2433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rgbClr val="BF111B"/>
                </a:solidFill>
              </a:defRPr>
            </a:lvl1pPr>
          </a:lstStyle>
          <a:p>
            <a:r>
              <a:rPr lang="de-DE" sz="1400" dirty="0"/>
              <a:t>Etablierung eines weiteren Unternehmenszweiges</a:t>
            </a:r>
          </a:p>
        </p:txBody>
      </p:sp>
      <p:sp>
        <p:nvSpPr>
          <p:cNvPr id="30" name="Flussdiagramm: Verbinder 29">
            <a:extLst>
              <a:ext uri="{FF2B5EF4-FFF2-40B4-BE49-F238E27FC236}">
                <a16:creationId xmlns:a16="http://schemas.microsoft.com/office/drawing/2014/main" id="{C895D428-CA8D-4903-9826-59825871D3CC}"/>
              </a:ext>
            </a:extLst>
          </p:cNvPr>
          <p:cNvSpPr/>
          <p:nvPr/>
        </p:nvSpPr>
        <p:spPr>
          <a:xfrm flipV="1">
            <a:off x="3893123" y="3393560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AFC7CD3-3F9B-4E51-B774-1C13825174E0}"/>
              </a:ext>
            </a:extLst>
          </p:cNvPr>
          <p:cNvSpPr txBox="1"/>
          <p:nvPr/>
        </p:nvSpPr>
        <p:spPr>
          <a:xfrm>
            <a:off x="3650151" y="1031918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1962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EB72ADB-A661-4F0E-9F8F-B14C1CE328AD}"/>
              </a:ext>
            </a:extLst>
          </p:cNvPr>
          <p:cNvSpPr txBox="1"/>
          <p:nvPr/>
        </p:nvSpPr>
        <p:spPr>
          <a:xfrm>
            <a:off x="3948764" y="1244513"/>
            <a:ext cx="15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rgbClr val="BF111B"/>
                </a:solidFill>
              </a:defRPr>
            </a:lvl1pPr>
          </a:lstStyle>
          <a:p>
            <a:r>
              <a:rPr lang="de-DE" sz="1400" dirty="0"/>
              <a:t>Bau einer Fertigungshalle</a:t>
            </a:r>
          </a:p>
        </p:txBody>
      </p:sp>
      <p:sp>
        <p:nvSpPr>
          <p:cNvPr id="34" name="Flussdiagramm: Verbinder 33">
            <a:extLst>
              <a:ext uri="{FF2B5EF4-FFF2-40B4-BE49-F238E27FC236}">
                <a16:creationId xmlns:a16="http://schemas.microsoft.com/office/drawing/2014/main" id="{5293DFB9-A786-4703-92E8-333557691237}"/>
              </a:ext>
            </a:extLst>
          </p:cNvPr>
          <p:cNvSpPr/>
          <p:nvPr/>
        </p:nvSpPr>
        <p:spPr>
          <a:xfrm flipV="1">
            <a:off x="6790706" y="3393560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3F356FA-5E46-4188-A235-547BC9C6EA02}"/>
              </a:ext>
            </a:extLst>
          </p:cNvPr>
          <p:cNvSpPr txBox="1"/>
          <p:nvPr/>
        </p:nvSpPr>
        <p:spPr>
          <a:xfrm>
            <a:off x="5133545" y="5514495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1981</a:t>
            </a:r>
            <a:endParaRPr lang="de-DE" sz="1200" dirty="0">
              <a:solidFill>
                <a:srgbClr val="00427F"/>
              </a:solidFill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532A4C9-0C97-491D-BEA5-32337E7A8872}"/>
              </a:ext>
            </a:extLst>
          </p:cNvPr>
          <p:cNvSpPr txBox="1"/>
          <p:nvPr/>
        </p:nvSpPr>
        <p:spPr>
          <a:xfrm>
            <a:off x="5390475" y="4984084"/>
            <a:ext cx="2602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solidFill>
                  <a:srgbClr val="BF111B"/>
                </a:solidFill>
              </a:defRPr>
            </a:lvl1pPr>
          </a:lstStyle>
          <a:p>
            <a:r>
              <a:rPr lang="de-DE" sz="1400" dirty="0"/>
              <a:t>Gründung Unternehmenszweig „Werkzeug – und Formenbau“</a:t>
            </a:r>
          </a:p>
        </p:txBody>
      </p:sp>
      <p:sp>
        <p:nvSpPr>
          <p:cNvPr id="38" name="Flussdiagramm: Verbinder 37">
            <a:extLst>
              <a:ext uri="{FF2B5EF4-FFF2-40B4-BE49-F238E27FC236}">
                <a16:creationId xmlns:a16="http://schemas.microsoft.com/office/drawing/2014/main" id="{B638E85B-736C-4F50-A897-150433D983EA}"/>
              </a:ext>
            </a:extLst>
          </p:cNvPr>
          <p:cNvSpPr/>
          <p:nvPr/>
        </p:nvSpPr>
        <p:spPr>
          <a:xfrm flipV="1">
            <a:off x="5348387" y="3357332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E9EE32F-7760-4FB6-A71C-D8EE53B78E87}"/>
              </a:ext>
            </a:extLst>
          </p:cNvPr>
          <p:cNvSpPr txBox="1"/>
          <p:nvPr/>
        </p:nvSpPr>
        <p:spPr>
          <a:xfrm>
            <a:off x="6530355" y="1025582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1987</a:t>
            </a:r>
            <a:endParaRPr lang="de-DE" sz="1200" dirty="0">
              <a:solidFill>
                <a:srgbClr val="00427F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23E445B-3B5F-4FD4-855C-A7C062E06232}"/>
              </a:ext>
            </a:extLst>
          </p:cNvPr>
          <p:cNvSpPr txBox="1"/>
          <p:nvPr/>
        </p:nvSpPr>
        <p:spPr>
          <a:xfrm>
            <a:off x="6838650" y="1239567"/>
            <a:ext cx="254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Neue Fertigungshalle Schmelzer Formentechnik GmbH &amp; Co. KG</a:t>
            </a:r>
          </a:p>
        </p:txBody>
      </p:sp>
      <p:sp>
        <p:nvSpPr>
          <p:cNvPr id="42" name="Flussdiagramm: Verbinder 41">
            <a:extLst>
              <a:ext uri="{FF2B5EF4-FFF2-40B4-BE49-F238E27FC236}">
                <a16:creationId xmlns:a16="http://schemas.microsoft.com/office/drawing/2014/main" id="{489A5D59-F88F-4719-9737-46A4BD7DC4D2}"/>
              </a:ext>
            </a:extLst>
          </p:cNvPr>
          <p:cNvSpPr/>
          <p:nvPr/>
        </p:nvSpPr>
        <p:spPr>
          <a:xfrm flipV="1">
            <a:off x="8219781" y="3393560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819CD78-D5C0-49A1-9CAA-F4DFBD962ED5}"/>
              </a:ext>
            </a:extLst>
          </p:cNvPr>
          <p:cNvSpPr txBox="1"/>
          <p:nvPr/>
        </p:nvSpPr>
        <p:spPr>
          <a:xfrm>
            <a:off x="7993317" y="5535030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1992</a:t>
            </a:r>
            <a:endParaRPr lang="de-DE" sz="1200" dirty="0">
              <a:solidFill>
                <a:srgbClr val="00427F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F4BB014-DE30-4B3C-A06C-FD9003B5C9B9}"/>
              </a:ext>
            </a:extLst>
          </p:cNvPr>
          <p:cNvSpPr txBox="1"/>
          <p:nvPr/>
        </p:nvSpPr>
        <p:spPr>
          <a:xfrm>
            <a:off x="8255828" y="4995121"/>
            <a:ext cx="240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Gründung von Schmelzer </a:t>
            </a:r>
            <a:r>
              <a:rPr lang="de-DE" sz="1400" dirty="0" err="1">
                <a:solidFill>
                  <a:srgbClr val="BF111B"/>
                </a:solidFill>
              </a:rPr>
              <a:t>s.r.o</a:t>
            </a:r>
            <a:r>
              <a:rPr lang="de-DE" sz="1400" dirty="0">
                <a:solidFill>
                  <a:srgbClr val="BF111B"/>
                </a:solidFill>
              </a:rPr>
              <a:t>. in </a:t>
            </a:r>
            <a:r>
              <a:rPr lang="de-DE" sz="1400" dirty="0" err="1">
                <a:solidFill>
                  <a:srgbClr val="BF111B"/>
                </a:solidFill>
              </a:rPr>
              <a:t>Chodová</a:t>
            </a:r>
            <a:r>
              <a:rPr lang="de-DE" sz="1400" dirty="0">
                <a:solidFill>
                  <a:srgbClr val="BF111B"/>
                </a:solidFill>
              </a:rPr>
              <a:t> </a:t>
            </a:r>
            <a:r>
              <a:rPr lang="de-DE" sz="1400" dirty="0" err="1">
                <a:solidFill>
                  <a:srgbClr val="BF111B"/>
                </a:solidFill>
              </a:rPr>
              <a:t>Planá</a:t>
            </a:r>
            <a:endParaRPr lang="de-DE" sz="1400" dirty="0">
              <a:solidFill>
                <a:srgbClr val="BF111B"/>
              </a:solidFill>
            </a:endParaRPr>
          </a:p>
        </p:txBody>
      </p:sp>
      <p:sp>
        <p:nvSpPr>
          <p:cNvPr id="46" name="Flussdiagramm: Verbinder 45">
            <a:extLst>
              <a:ext uri="{FF2B5EF4-FFF2-40B4-BE49-F238E27FC236}">
                <a16:creationId xmlns:a16="http://schemas.microsoft.com/office/drawing/2014/main" id="{4B7A1397-6E12-4942-ADBD-790AD39074D1}"/>
              </a:ext>
            </a:extLst>
          </p:cNvPr>
          <p:cNvSpPr/>
          <p:nvPr/>
        </p:nvSpPr>
        <p:spPr>
          <a:xfrm flipV="1">
            <a:off x="9648856" y="3367115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9448CEA9-5114-4C9D-9B49-B152137D6E64}"/>
              </a:ext>
            </a:extLst>
          </p:cNvPr>
          <p:cNvSpPr txBox="1"/>
          <p:nvPr/>
        </p:nvSpPr>
        <p:spPr>
          <a:xfrm>
            <a:off x="9410559" y="1014219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2008</a:t>
            </a:r>
            <a:endParaRPr lang="de-DE" sz="1200" dirty="0">
              <a:solidFill>
                <a:srgbClr val="00427F"/>
              </a:solidFill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37560CD6-E947-4F4C-B887-609966000DC0}"/>
              </a:ext>
            </a:extLst>
          </p:cNvPr>
          <p:cNvSpPr txBox="1"/>
          <p:nvPr/>
        </p:nvSpPr>
        <p:spPr>
          <a:xfrm>
            <a:off x="9718857" y="1244513"/>
            <a:ext cx="22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Unternehmenserweiterung in Waldershof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8E28C5-9FCE-448F-9925-1987A34E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66" y="2020598"/>
            <a:ext cx="1803601" cy="1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4C671C-ADA3-403C-A5F0-F74A77BA4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14" y="3665129"/>
            <a:ext cx="1803605" cy="1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33BADF74-A081-40AF-9012-C91083508CFA}"/>
              </a:ext>
            </a:extLst>
          </p:cNvPr>
          <p:cNvCxnSpPr>
            <a:cxnSpLocks/>
          </p:cNvCxnSpPr>
          <p:nvPr/>
        </p:nvCxnSpPr>
        <p:spPr>
          <a:xfrm flipV="1">
            <a:off x="2506780" y="3491947"/>
            <a:ext cx="7015" cy="2017790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04083440-4C23-464A-A76D-BFC60D6FA724}"/>
              </a:ext>
            </a:extLst>
          </p:cNvPr>
          <p:cNvCxnSpPr>
            <a:cxnSpLocks/>
          </p:cNvCxnSpPr>
          <p:nvPr/>
        </p:nvCxnSpPr>
        <p:spPr>
          <a:xfrm flipV="1">
            <a:off x="6842355" y="1346760"/>
            <a:ext cx="0" cy="2056312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584801CA-AC18-4793-90B8-DE7A94600F39}"/>
              </a:ext>
            </a:extLst>
          </p:cNvPr>
          <p:cNvCxnSpPr>
            <a:cxnSpLocks/>
          </p:cNvCxnSpPr>
          <p:nvPr/>
        </p:nvCxnSpPr>
        <p:spPr>
          <a:xfrm flipV="1">
            <a:off x="1070149" y="1383304"/>
            <a:ext cx="6598" cy="1994647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FE17E98F-5168-488A-AD17-347FDAFAEB91}"/>
              </a:ext>
            </a:extLst>
          </p:cNvPr>
          <p:cNvCxnSpPr>
            <a:cxnSpLocks/>
            <a:endCxn id="38" idx="0"/>
          </p:cNvCxnSpPr>
          <p:nvPr/>
        </p:nvCxnSpPr>
        <p:spPr>
          <a:xfrm flipH="1" flipV="1">
            <a:off x="5401965" y="3469474"/>
            <a:ext cx="9413" cy="2036055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2130E547-7D47-4FB4-A861-2A3EE55AAC3E}"/>
              </a:ext>
            </a:extLst>
          </p:cNvPr>
          <p:cNvCxnSpPr>
            <a:cxnSpLocks/>
          </p:cNvCxnSpPr>
          <p:nvPr/>
        </p:nvCxnSpPr>
        <p:spPr>
          <a:xfrm flipV="1">
            <a:off x="8267776" y="3521475"/>
            <a:ext cx="0" cy="1988260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18D58AFC-3387-4405-8D50-74044BFE00CB}"/>
              </a:ext>
            </a:extLst>
          </p:cNvPr>
          <p:cNvCxnSpPr>
            <a:cxnSpLocks/>
          </p:cNvCxnSpPr>
          <p:nvPr/>
        </p:nvCxnSpPr>
        <p:spPr>
          <a:xfrm flipV="1">
            <a:off x="9681847" y="1364136"/>
            <a:ext cx="0" cy="2015604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85347E81-5AED-4AB9-8AA8-44BCDDEE2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64" y="1999195"/>
            <a:ext cx="1803601" cy="1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23E6150-2439-4BCD-AC22-D85CE0DC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89" y="3675355"/>
            <a:ext cx="1803602" cy="1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5828834-F1C8-4FB9-8A33-98DCF0A0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63" y="2012782"/>
            <a:ext cx="1800000" cy="12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97327AC-B2AD-46AF-846D-67F3064C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11" y="3678716"/>
            <a:ext cx="1781997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E6DBC46-8CE4-4488-9575-DCDC6B31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78" y="2037795"/>
            <a:ext cx="1805376" cy="12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41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FB21C399-AA01-4B10-A683-C196DEEF58F9}"/>
              </a:ext>
            </a:extLst>
          </p:cNvPr>
          <p:cNvCxnSpPr>
            <a:cxnSpLocks/>
          </p:cNvCxnSpPr>
          <p:nvPr/>
        </p:nvCxnSpPr>
        <p:spPr>
          <a:xfrm>
            <a:off x="336176" y="3429000"/>
            <a:ext cx="11257248" cy="0"/>
          </a:xfrm>
          <a:prstGeom prst="straightConnector1">
            <a:avLst/>
          </a:prstGeom>
          <a:ln>
            <a:solidFill>
              <a:srgbClr val="0042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9B107208-9E51-41EF-980E-07EFA7B196EB}"/>
              </a:ext>
            </a:extLst>
          </p:cNvPr>
          <p:cNvSpPr txBox="1">
            <a:spLocks/>
          </p:cNvSpPr>
          <p:nvPr/>
        </p:nvSpPr>
        <p:spPr>
          <a:xfrm>
            <a:off x="576531" y="311525"/>
            <a:ext cx="5915025" cy="5758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>
                <a:solidFill>
                  <a:sysClr val="windowText" lastClr="000000"/>
                </a:solidFill>
                <a:latin typeface="Calibri"/>
              </a:rPr>
              <a:t>Unternehmensgeschichte</a:t>
            </a:r>
          </a:p>
        </p:txBody>
      </p:sp>
      <p:sp>
        <p:nvSpPr>
          <p:cNvPr id="16" name="Flussdiagramm: Verbinder 15">
            <a:extLst>
              <a:ext uri="{FF2B5EF4-FFF2-40B4-BE49-F238E27FC236}">
                <a16:creationId xmlns:a16="http://schemas.microsoft.com/office/drawing/2014/main" id="{5B280155-138C-4839-89FC-7D7FF1A48BA1}"/>
              </a:ext>
            </a:extLst>
          </p:cNvPr>
          <p:cNvSpPr/>
          <p:nvPr/>
        </p:nvSpPr>
        <p:spPr>
          <a:xfrm flipV="1">
            <a:off x="576531" y="3372929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449D5378-79F4-4EBB-83B2-C42452264D5E}"/>
              </a:ext>
            </a:extLst>
          </p:cNvPr>
          <p:cNvCxnSpPr>
            <a:cxnSpLocks/>
          </p:cNvCxnSpPr>
          <p:nvPr/>
        </p:nvCxnSpPr>
        <p:spPr>
          <a:xfrm flipV="1">
            <a:off x="1634097" y="1337183"/>
            <a:ext cx="0" cy="2004607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DEA14B91-1B85-4D27-8BC6-C1210B93893A}"/>
              </a:ext>
            </a:extLst>
          </p:cNvPr>
          <p:cNvSpPr txBox="1"/>
          <p:nvPr/>
        </p:nvSpPr>
        <p:spPr>
          <a:xfrm>
            <a:off x="1594020" y="1343830"/>
            <a:ext cx="2060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Eröffnung Verkaufsbüro in der Ukraine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FFE63C7-99D5-4F97-9281-98E8EB16ECAA}"/>
              </a:ext>
            </a:extLst>
          </p:cNvPr>
          <p:cNvSpPr txBox="1"/>
          <p:nvPr/>
        </p:nvSpPr>
        <p:spPr>
          <a:xfrm>
            <a:off x="2917453" y="5556582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2013</a:t>
            </a:r>
          </a:p>
        </p:txBody>
      </p:sp>
      <p:sp>
        <p:nvSpPr>
          <p:cNvPr id="26" name="Flussdiagramm: Verbinder 25">
            <a:extLst>
              <a:ext uri="{FF2B5EF4-FFF2-40B4-BE49-F238E27FC236}">
                <a16:creationId xmlns:a16="http://schemas.microsoft.com/office/drawing/2014/main" id="{798FDA8F-0DAA-4C0C-9771-E8656D4546D3}"/>
              </a:ext>
            </a:extLst>
          </p:cNvPr>
          <p:cNvSpPr/>
          <p:nvPr/>
        </p:nvSpPr>
        <p:spPr>
          <a:xfrm flipV="1">
            <a:off x="1586778" y="3355682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8713464-807A-4CBC-AA1D-904F9A148EFE}"/>
              </a:ext>
            </a:extLst>
          </p:cNvPr>
          <p:cNvSpPr txBox="1"/>
          <p:nvPr/>
        </p:nvSpPr>
        <p:spPr>
          <a:xfrm>
            <a:off x="3215416" y="4949891"/>
            <a:ext cx="191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Eröffnung Verkaufsbüro in Russland</a:t>
            </a:r>
          </a:p>
        </p:txBody>
      </p:sp>
      <p:sp>
        <p:nvSpPr>
          <p:cNvPr id="30" name="Flussdiagramm: Verbinder 29">
            <a:extLst>
              <a:ext uri="{FF2B5EF4-FFF2-40B4-BE49-F238E27FC236}">
                <a16:creationId xmlns:a16="http://schemas.microsoft.com/office/drawing/2014/main" id="{C895D428-CA8D-4903-9826-59825871D3CC}"/>
              </a:ext>
            </a:extLst>
          </p:cNvPr>
          <p:cNvSpPr/>
          <p:nvPr/>
        </p:nvSpPr>
        <p:spPr>
          <a:xfrm flipV="1">
            <a:off x="4330338" y="3355682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AFC7CD3-3F9B-4E51-B774-1C13825174E0}"/>
              </a:ext>
            </a:extLst>
          </p:cNvPr>
          <p:cNvSpPr txBox="1"/>
          <p:nvPr/>
        </p:nvSpPr>
        <p:spPr>
          <a:xfrm>
            <a:off x="4039724" y="1011986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2014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EB72ADB-A661-4F0E-9F8F-B14C1CE328AD}"/>
              </a:ext>
            </a:extLst>
          </p:cNvPr>
          <p:cNvSpPr txBox="1"/>
          <p:nvPr/>
        </p:nvSpPr>
        <p:spPr>
          <a:xfrm>
            <a:off x="4348019" y="1315123"/>
            <a:ext cx="136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Neubau Werk 4 in Waldershof</a:t>
            </a:r>
          </a:p>
        </p:txBody>
      </p:sp>
      <p:sp>
        <p:nvSpPr>
          <p:cNvPr id="34" name="Flussdiagramm: Verbinder 33">
            <a:extLst>
              <a:ext uri="{FF2B5EF4-FFF2-40B4-BE49-F238E27FC236}">
                <a16:creationId xmlns:a16="http://schemas.microsoft.com/office/drawing/2014/main" id="{5293DFB9-A786-4703-92E8-333557691237}"/>
              </a:ext>
            </a:extLst>
          </p:cNvPr>
          <p:cNvSpPr/>
          <p:nvPr/>
        </p:nvSpPr>
        <p:spPr>
          <a:xfrm flipV="1">
            <a:off x="5978404" y="3384929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3F356FA-5E46-4188-A235-547BC9C6EA02}"/>
              </a:ext>
            </a:extLst>
          </p:cNvPr>
          <p:cNvSpPr txBox="1"/>
          <p:nvPr/>
        </p:nvSpPr>
        <p:spPr>
          <a:xfrm>
            <a:off x="5784096" y="5507461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2015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532A4C9-0C97-491D-BEA5-32337E7A8872}"/>
              </a:ext>
            </a:extLst>
          </p:cNvPr>
          <p:cNvSpPr txBox="1"/>
          <p:nvPr/>
        </p:nvSpPr>
        <p:spPr>
          <a:xfrm>
            <a:off x="6102977" y="4946920"/>
            <a:ext cx="145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Neubau Werk 3 in </a:t>
            </a:r>
            <a:r>
              <a:rPr lang="de-DE" sz="1400" dirty="0" err="1">
                <a:solidFill>
                  <a:srgbClr val="BF111B"/>
                </a:solidFill>
              </a:rPr>
              <a:t>Chodavá</a:t>
            </a:r>
            <a:r>
              <a:rPr lang="de-DE" sz="1400" dirty="0">
                <a:solidFill>
                  <a:srgbClr val="BF111B"/>
                </a:solidFill>
              </a:rPr>
              <a:t> </a:t>
            </a:r>
            <a:r>
              <a:rPr lang="de-DE" sz="1400" dirty="0" err="1">
                <a:solidFill>
                  <a:srgbClr val="BF111B"/>
                </a:solidFill>
              </a:rPr>
              <a:t>Planá</a:t>
            </a:r>
            <a:endParaRPr lang="de-DE" sz="1400" dirty="0">
              <a:solidFill>
                <a:srgbClr val="BF111B"/>
              </a:solidFill>
            </a:endParaRPr>
          </a:p>
        </p:txBody>
      </p:sp>
      <p:sp>
        <p:nvSpPr>
          <p:cNvPr id="38" name="Flussdiagramm: Verbinder 37">
            <a:extLst>
              <a:ext uri="{FF2B5EF4-FFF2-40B4-BE49-F238E27FC236}">
                <a16:creationId xmlns:a16="http://schemas.microsoft.com/office/drawing/2014/main" id="{B638E85B-736C-4F50-A897-150433D983EA}"/>
              </a:ext>
            </a:extLst>
          </p:cNvPr>
          <p:cNvSpPr/>
          <p:nvPr/>
        </p:nvSpPr>
        <p:spPr>
          <a:xfrm flipV="1">
            <a:off x="7039269" y="3372929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E9EE32F-7760-4FB6-A71C-D8EE53B78E87}"/>
              </a:ext>
            </a:extLst>
          </p:cNvPr>
          <p:cNvSpPr txBox="1"/>
          <p:nvPr/>
        </p:nvSpPr>
        <p:spPr>
          <a:xfrm>
            <a:off x="6813306" y="1021997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2018</a:t>
            </a:r>
            <a:endParaRPr lang="de-DE" sz="1200" dirty="0">
              <a:solidFill>
                <a:srgbClr val="00427F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23E445B-3B5F-4FD4-855C-A7C062E06232}"/>
              </a:ext>
            </a:extLst>
          </p:cNvPr>
          <p:cNvSpPr txBox="1"/>
          <p:nvPr/>
        </p:nvSpPr>
        <p:spPr>
          <a:xfrm>
            <a:off x="7121601" y="1293505"/>
            <a:ext cx="1642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Gründung</a:t>
            </a:r>
            <a:r>
              <a:rPr lang="de-DE" sz="1200" dirty="0">
                <a:solidFill>
                  <a:srgbClr val="BF111B"/>
                </a:solidFill>
              </a:rPr>
              <a:t> Schmelzer Bulgarien</a:t>
            </a:r>
          </a:p>
        </p:txBody>
      </p:sp>
      <p:sp>
        <p:nvSpPr>
          <p:cNvPr id="42" name="Flussdiagramm: Verbinder 41">
            <a:extLst>
              <a:ext uri="{FF2B5EF4-FFF2-40B4-BE49-F238E27FC236}">
                <a16:creationId xmlns:a16="http://schemas.microsoft.com/office/drawing/2014/main" id="{489A5D59-F88F-4719-9737-46A4BD7DC4D2}"/>
              </a:ext>
            </a:extLst>
          </p:cNvPr>
          <p:cNvSpPr/>
          <p:nvPr/>
        </p:nvSpPr>
        <p:spPr>
          <a:xfrm flipV="1">
            <a:off x="9670978" y="3369133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819CD78-D5C0-49A1-9CAA-F4DFBD962ED5}"/>
              </a:ext>
            </a:extLst>
          </p:cNvPr>
          <p:cNvSpPr txBox="1"/>
          <p:nvPr/>
        </p:nvSpPr>
        <p:spPr>
          <a:xfrm>
            <a:off x="9405808" y="1021997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2020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F4BB014-DE30-4B3C-A06C-FD9003B5C9B9}"/>
              </a:ext>
            </a:extLst>
          </p:cNvPr>
          <p:cNvSpPr txBox="1"/>
          <p:nvPr/>
        </p:nvSpPr>
        <p:spPr>
          <a:xfrm>
            <a:off x="9666828" y="1304062"/>
            <a:ext cx="205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Gründung Schmelzer &amp; </a:t>
            </a:r>
            <a:r>
              <a:rPr lang="de-DE" sz="1400" dirty="0" err="1">
                <a:solidFill>
                  <a:srgbClr val="BF111B"/>
                </a:solidFill>
              </a:rPr>
              <a:t>Asociados</a:t>
            </a:r>
            <a:r>
              <a:rPr lang="de-DE" sz="1400" dirty="0">
                <a:solidFill>
                  <a:srgbClr val="BF111B"/>
                </a:solidFill>
              </a:rPr>
              <a:t> Spanien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4DA649DA-706D-428B-98A7-0941609C1D7E}"/>
              </a:ext>
            </a:extLst>
          </p:cNvPr>
          <p:cNvSpPr txBox="1"/>
          <p:nvPr/>
        </p:nvSpPr>
        <p:spPr>
          <a:xfrm>
            <a:off x="1372126" y="1023268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2011</a:t>
            </a:r>
            <a:endParaRPr lang="de-DE" sz="1200" dirty="0">
              <a:solidFill>
                <a:srgbClr val="00427F"/>
              </a:solidFill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C4DEE104-729E-4E1C-9EC2-DF6EABD9708B}"/>
              </a:ext>
            </a:extLst>
          </p:cNvPr>
          <p:cNvSpPr txBox="1"/>
          <p:nvPr/>
        </p:nvSpPr>
        <p:spPr>
          <a:xfrm>
            <a:off x="627703" y="4943835"/>
            <a:ext cx="2220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Kooperation mit Montagefirma in Slowenien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32B979A-78F8-4FB0-81FF-98E5AB3DBAF6}"/>
              </a:ext>
            </a:extLst>
          </p:cNvPr>
          <p:cNvSpPr txBox="1"/>
          <p:nvPr/>
        </p:nvSpPr>
        <p:spPr>
          <a:xfrm>
            <a:off x="348519" y="5550152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2010</a:t>
            </a:r>
            <a:endParaRPr lang="de-DE" sz="1200" dirty="0">
              <a:solidFill>
                <a:srgbClr val="00427F"/>
              </a:solidFill>
            </a:endParaRPr>
          </a:p>
        </p:txBody>
      </p:sp>
      <p:sp>
        <p:nvSpPr>
          <p:cNvPr id="57" name="Flussdiagramm: Verbinder 56">
            <a:extLst>
              <a:ext uri="{FF2B5EF4-FFF2-40B4-BE49-F238E27FC236}">
                <a16:creationId xmlns:a16="http://schemas.microsoft.com/office/drawing/2014/main" id="{0D4E291D-1084-4D5A-AC4E-CFB8FE0EAB64}"/>
              </a:ext>
            </a:extLst>
          </p:cNvPr>
          <p:cNvSpPr/>
          <p:nvPr/>
        </p:nvSpPr>
        <p:spPr>
          <a:xfrm flipV="1">
            <a:off x="3162317" y="3394504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EBC735A4-B712-49C1-AC49-1C66C3D273E3}"/>
              </a:ext>
            </a:extLst>
          </p:cNvPr>
          <p:cNvCxnSpPr>
            <a:cxnSpLocks/>
          </p:cNvCxnSpPr>
          <p:nvPr/>
        </p:nvCxnSpPr>
        <p:spPr>
          <a:xfrm flipH="1" flipV="1">
            <a:off x="620702" y="3488633"/>
            <a:ext cx="14002" cy="2097719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02CE5FBB-F4C2-4A2B-B92F-434C2D0200F8}"/>
              </a:ext>
            </a:extLst>
          </p:cNvPr>
          <p:cNvCxnSpPr>
            <a:cxnSpLocks/>
          </p:cNvCxnSpPr>
          <p:nvPr/>
        </p:nvCxnSpPr>
        <p:spPr>
          <a:xfrm flipH="1" flipV="1">
            <a:off x="4368385" y="1325551"/>
            <a:ext cx="5748" cy="2050523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5CE327A2-7BD0-4102-BFA8-5EABE656FCA8}"/>
              </a:ext>
            </a:extLst>
          </p:cNvPr>
          <p:cNvCxnSpPr>
            <a:cxnSpLocks/>
          </p:cNvCxnSpPr>
          <p:nvPr/>
        </p:nvCxnSpPr>
        <p:spPr>
          <a:xfrm flipV="1">
            <a:off x="7099196" y="1300650"/>
            <a:ext cx="0" cy="2041140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157E545B-88ED-4DF5-A100-D30B8ED51D28}"/>
              </a:ext>
            </a:extLst>
          </p:cNvPr>
          <p:cNvCxnSpPr>
            <a:cxnSpLocks/>
          </p:cNvCxnSpPr>
          <p:nvPr/>
        </p:nvCxnSpPr>
        <p:spPr>
          <a:xfrm flipH="1" flipV="1">
            <a:off x="3215416" y="3485071"/>
            <a:ext cx="4283" cy="2047378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CC89239B-C0BC-4C85-8AD4-6FF12627EA77}"/>
              </a:ext>
            </a:extLst>
          </p:cNvPr>
          <p:cNvCxnSpPr>
            <a:cxnSpLocks/>
          </p:cNvCxnSpPr>
          <p:nvPr/>
        </p:nvCxnSpPr>
        <p:spPr>
          <a:xfrm flipV="1">
            <a:off x="6037796" y="3522051"/>
            <a:ext cx="0" cy="1985418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796E5E33-1036-4C53-81CF-A328BAF43E8C}"/>
              </a:ext>
            </a:extLst>
          </p:cNvPr>
          <p:cNvCxnSpPr>
            <a:cxnSpLocks/>
          </p:cNvCxnSpPr>
          <p:nvPr/>
        </p:nvCxnSpPr>
        <p:spPr>
          <a:xfrm flipH="1" flipV="1">
            <a:off x="8644480" y="3450575"/>
            <a:ext cx="27389" cy="2135777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>
            <a:extLst>
              <a:ext uri="{FF2B5EF4-FFF2-40B4-BE49-F238E27FC236}">
                <a16:creationId xmlns:a16="http://schemas.microsoft.com/office/drawing/2014/main" id="{9F83DC78-95A9-4396-9FAC-B53414A9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38" y="2002754"/>
            <a:ext cx="1803599" cy="1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8F2D68E-6E8E-4662-A15E-7B0175F3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48" y="3734445"/>
            <a:ext cx="1803598" cy="11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66CA15CD-22CB-471A-A7AF-F91EF76BC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755" y="3760850"/>
            <a:ext cx="1803601" cy="11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3B6936A8-F51B-4534-968C-D5BD95133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218" y="2012843"/>
            <a:ext cx="1803604" cy="1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993D7B-07AC-4BBE-9929-64C4A5544A02}"/>
              </a:ext>
            </a:extLst>
          </p:cNvPr>
          <p:cNvSpPr txBox="1"/>
          <p:nvPr/>
        </p:nvSpPr>
        <p:spPr>
          <a:xfrm>
            <a:off x="8682455" y="4984249"/>
            <a:ext cx="180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BF111B"/>
                </a:solidFill>
              </a:rPr>
              <a:t>Gründung Schmelzer </a:t>
            </a:r>
            <a:r>
              <a:rPr lang="de-DE" sz="1400" dirty="0" err="1">
                <a:solidFill>
                  <a:srgbClr val="BF111B"/>
                </a:solidFill>
              </a:rPr>
              <a:t>Agro</a:t>
            </a:r>
            <a:r>
              <a:rPr lang="de-DE" sz="1400" dirty="0">
                <a:solidFill>
                  <a:srgbClr val="BF111B"/>
                </a:solidFill>
              </a:rPr>
              <a:t> India</a:t>
            </a:r>
            <a:endParaRPr lang="de-DE" sz="1400" dirty="0"/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2CEE3E16-7F04-4F98-B5D3-6B23FD06D62A}"/>
              </a:ext>
            </a:extLst>
          </p:cNvPr>
          <p:cNvCxnSpPr>
            <a:cxnSpLocks/>
          </p:cNvCxnSpPr>
          <p:nvPr/>
        </p:nvCxnSpPr>
        <p:spPr>
          <a:xfrm flipH="1" flipV="1">
            <a:off x="9695770" y="1365671"/>
            <a:ext cx="18333" cy="1994387"/>
          </a:xfrm>
          <a:prstGeom prst="line">
            <a:avLst/>
          </a:prstGeom>
          <a:ln w="3175">
            <a:solidFill>
              <a:srgbClr val="00427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2FF4C3AB-90FA-41C6-97E9-D527D2F48598}"/>
              </a:ext>
            </a:extLst>
          </p:cNvPr>
          <p:cNvSpPr txBox="1"/>
          <p:nvPr/>
        </p:nvSpPr>
        <p:spPr>
          <a:xfrm>
            <a:off x="8389763" y="5532449"/>
            <a:ext cx="616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427F"/>
                </a:solidFill>
              </a:rPr>
              <a:t>2018</a:t>
            </a:r>
          </a:p>
        </p:txBody>
      </p:sp>
      <p:sp>
        <p:nvSpPr>
          <p:cNvPr id="58" name="Flussdiagramm: Verbinder 57">
            <a:extLst>
              <a:ext uri="{FF2B5EF4-FFF2-40B4-BE49-F238E27FC236}">
                <a16:creationId xmlns:a16="http://schemas.microsoft.com/office/drawing/2014/main" id="{3B6D8504-7AC5-48C6-815A-FD9B665DD8CD}"/>
              </a:ext>
            </a:extLst>
          </p:cNvPr>
          <p:cNvSpPr/>
          <p:nvPr/>
        </p:nvSpPr>
        <p:spPr>
          <a:xfrm flipV="1">
            <a:off x="8590902" y="3355682"/>
            <a:ext cx="107156" cy="112142"/>
          </a:xfrm>
          <a:prstGeom prst="flowChartConnector">
            <a:avLst/>
          </a:prstGeom>
          <a:solidFill>
            <a:schemeClr val="bg1"/>
          </a:solidFill>
          <a:ln>
            <a:solidFill>
              <a:srgbClr val="0042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AE0E41-47A4-4111-9C6A-CE660BAE8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73" y="2003907"/>
            <a:ext cx="1803949" cy="120124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5080E4-571E-44DE-99E2-0F4040BDD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71" y="3737417"/>
            <a:ext cx="1819529" cy="12288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8A2F31-C535-4B18-90F9-8C2F80A7F8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1" y="3895442"/>
            <a:ext cx="2305372" cy="12098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DDA8FE1-AD57-416D-92D3-2D7DA41AEE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35" y="1971570"/>
            <a:ext cx="1783166" cy="12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6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2AD108E-C171-48AA-A2CE-2B13971126B3}"/>
              </a:ext>
            </a:extLst>
          </p:cNvPr>
          <p:cNvSpPr txBox="1">
            <a:spLocks/>
          </p:cNvSpPr>
          <p:nvPr/>
        </p:nvSpPr>
        <p:spPr>
          <a:xfrm>
            <a:off x="671596" y="283208"/>
            <a:ext cx="5915025" cy="5758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>
                <a:solidFill>
                  <a:sysClr val="windowText" lastClr="000000"/>
                </a:solidFill>
                <a:latin typeface="Calibri"/>
              </a:rPr>
              <a:t>Ausbildung</a:t>
            </a:r>
            <a:r>
              <a:rPr lang="de-DE" sz="27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de-DE" sz="4000" b="1" dirty="0">
                <a:solidFill>
                  <a:sysClr val="windowText" lastClr="000000"/>
                </a:solidFill>
                <a:latin typeface="Calibri"/>
              </a:rPr>
              <a:t>bei Schmelzer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93B549-2AFF-4DFC-A524-6D2B28BB5A33}"/>
              </a:ext>
            </a:extLst>
          </p:cNvPr>
          <p:cNvSpPr txBox="1"/>
          <p:nvPr/>
        </p:nvSpPr>
        <p:spPr>
          <a:xfrm>
            <a:off x="926014" y="1098362"/>
            <a:ext cx="4568775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Industriekaufleute (m/w/d)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Technischer Produktdesigner (m/w/d)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Metallbauer (m/w/d)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Spengler (m/w/d)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Fachkraft für Lagerlogistik  (m/w/d)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Werkzeugmacher  (m/w/d)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Zerspanungsmechaniker  (m/w/d)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Konstruktionsmechaniker (m/w/d)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Studium Dual Betriebswirtschaft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/>
              <a:t>Studium Dual Maschinenbau</a:t>
            </a:r>
          </a:p>
        </p:txBody>
      </p:sp>
      <p:pic>
        <p:nvPicPr>
          <p:cNvPr id="3" name="Grafik 2" descr="Ein Bild, das Text, Person, Kochen, Barbecue enthält.&#10;&#10;Automatisch generierte Beschreibung">
            <a:extLst>
              <a:ext uri="{FF2B5EF4-FFF2-40B4-BE49-F238E27FC236}">
                <a16:creationId xmlns:a16="http://schemas.microsoft.com/office/drawing/2014/main" id="{39BBBB9B-27BA-40B7-8C19-D9A73615D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5108"/>
            <a:ext cx="5502298" cy="34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7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91BB5B2-021D-4491-A99B-E2EEDD5DB774}"/>
              </a:ext>
            </a:extLst>
          </p:cNvPr>
          <p:cNvSpPr txBox="1">
            <a:spLocks/>
          </p:cNvSpPr>
          <p:nvPr/>
        </p:nvSpPr>
        <p:spPr>
          <a:xfrm>
            <a:off x="557771" y="283878"/>
            <a:ext cx="5915025" cy="5758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>
                <a:solidFill>
                  <a:sysClr val="windowText" lastClr="000000"/>
                </a:solidFill>
                <a:latin typeface="Calibri"/>
              </a:rPr>
              <a:t>Unternehmensstandorte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C2E5C3-8E94-468D-89FE-D938D98B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03" y="5793171"/>
            <a:ext cx="746770" cy="4969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ge Deutschlands – Wikipedia">
            <a:extLst>
              <a:ext uri="{FF2B5EF4-FFF2-40B4-BE49-F238E27FC236}">
                <a16:creationId xmlns:a16="http://schemas.microsoft.com/office/drawing/2014/main" id="{DC052BD2-D04E-4DC8-9872-8AE98424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2" y="5789115"/>
            <a:ext cx="746770" cy="4989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owenien Flagge' Poster | Spreadshirt">
            <a:extLst>
              <a:ext uri="{FF2B5EF4-FFF2-40B4-BE49-F238E27FC236}">
                <a16:creationId xmlns:a16="http://schemas.microsoft.com/office/drawing/2014/main" id="{A3487CF3-1B2B-44B3-BD9B-7B02814C6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9" t="20957" r="27272" b="21768"/>
          <a:stretch/>
        </p:blipFill>
        <p:spPr bwMode="auto">
          <a:xfrm>
            <a:off x="2908264" y="5789115"/>
            <a:ext cx="746769" cy="5009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4C400AC-15A8-4232-94A7-BE0145A12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10" y="5789115"/>
            <a:ext cx="752864" cy="5009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DA7857D-606F-4CE6-A240-33413755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26" y="5793172"/>
            <a:ext cx="746768" cy="496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agge Bulgariens – Wikipedia">
            <a:extLst>
              <a:ext uri="{FF2B5EF4-FFF2-40B4-BE49-F238E27FC236}">
                <a16:creationId xmlns:a16="http://schemas.microsoft.com/office/drawing/2014/main" id="{A56F8738-4E33-46BB-AA81-5F36DE43F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449" y="5842051"/>
            <a:ext cx="746768" cy="4480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lagge von Indien | Geschichte, Design &amp; Bedeutung">
            <a:extLst>
              <a:ext uri="{FF2B5EF4-FFF2-40B4-BE49-F238E27FC236}">
                <a16:creationId xmlns:a16="http://schemas.microsoft.com/office/drawing/2014/main" id="{93941185-105D-4717-995D-36E3E4180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626" y="5820411"/>
            <a:ext cx="704110" cy="4685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8B2E025-0279-4813-B929-1AF8905A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49" y="5824985"/>
            <a:ext cx="704109" cy="468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lagge Fahne Lettland 90x150cm : Amazon.de: Garten">
            <a:extLst>
              <a:ext uri="{FF2B5EF4-FFF2-40B4-BE49-F238E27FC236}">
                <a16:creationId xmlns:a16="http://schemas.microsoft.com/office/drawing/2014/main" id="{6DD8CB27-5969-4A15-8C3C-657CF0C8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837" y="5820411"/>
            <a:ext cx="704110" cy="468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997B7B8-B099-4E66-AE3B-6B94DC6A1657}"/>
              </a:ext>
            </a:extLst>
          </p:cNvPr>
          <p:cNvSpPr txBox="1"/>
          <p:nvPr/>
        </p:nvSpPr>
        <p:spPr>
          <a:xfrm>
            <a:off x="175182" y="5502300"/>
            <a:ext cx="996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Deutschland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2CED7B-9381-4633-B4FB-E3F6678B8718}"/>
              </a:ext>
            </a:extLst>
          </p:cNvPr>
          <p:cNvSpPr txBox="1"/>
          <p:nvPr/>
        </p:nvSpPr>
        <p:spPr>
          <a:xfrm>
            <a:off x="1431117" y="5389128"/>
            <a:ext cx="10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Tschechische </a:t>
            </a:r>
          </a:p>
          <a:p>
            <a:pPr algn="ctr"/>
            <a:r>
              <a:rPr lang="de-DE" sz="1200" dirty="0"/>
              <a:t>Republik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BD21EC6-B426-4D93-BA6F-A9E02ABF74BF}"/>
              </a:ext>
            </a:extLst>
          </p:cNvPr>
          <p:cNvSpPr txBox="1"/>
          <p:nvPr/>
        </p:nvSpPr>
        <p:spPr>
          <a:xfrm>
            <a:off x="2817693" y="5497110"/>
            <a:ext cx="996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Slowenien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0549AC2-C052-44B6-9EE8-EBEF7835704F}"/>
              </a:ext>
            </a:extLst>
          </p:cNvPr>
          <p:cNvSpPr txBox="1"/>
          <p:nvPr/>
        </p:nvSpPr>
        <p:spPr>
          <a:xfrm>
            <a:off x="7172727" y="5507931"/>
            <a:ext cx="996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Bulgarien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01A2D4A-FDFA-4A1F-822F-F204CAB45085}"/>
              </a:ext>
            </a:extLst>
          </p:cNvPr>
          <p:cNvSpPr txBox="1"/>
          <p:nvPr/>
        </p:nvSpPr>
        <p:spPr>
          <a:xfrm>
            <a:off x="4315158" y="5497110"/>
            <a:ext cx="730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Ukraine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F835C4-F269-46A2-AD19-734D5743F76F}"/>
              </a:ext>
            </a:extLst>
          </p:cNvPr>
          <p:cNvSpPr txBox="1"/>
          <p:nvPr/>
        </p:nvSpPr>
        <p:spPr>
          <a:xfrm>
            <a:off x="5735589" y="5497109"/>
            <a:ext cx="996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Russland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2B6A887-24BE-4F4D-8843-9F9F70B41F18}"/>
              </a:ext>
            </a:extLst>
          </p:cNvPr>
          <p:cNvSpPr txBox="1"/>
          <p:nvPr/>
        </p:nvSpPr>
        <p:spPr>
          <a:xfrm>
            <a:off x="8609865" y="5497109"/>
            <a:ext cx="704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Indien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679372D-4511-49F3-AE5B-2F11DDC20A59}"/>
              </a:ext>
            </a:extLst>
          </p:cNvPr>
          <p:cNvSpPr txBox="1"/>
          <p:nvPr/>
        </p:nvSpPr>
        <p:spPr>
          <a:xfrm>
            <a:off x="9999258" y="5502951"/>
            <a:ext cx="704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Spanien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5F14491-10EE-4542-ACD7-D5A69DC1CE42}"/>
              </a:ext>
            </a:extLst>
          </p:cNvPr>
          <p:cNvSpPr txBox="1"/>
          <p:nvPr/>
        </p:nvSpPr>
        <p:spPr>
          <a:xfrm>
            <a:off x="11246838" y="5507931"/>
            <a:ext cx="704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Lettland</a:t>
            </a:r>
          </a:p>
        </p:txBody>
      </p:sp>
      <p:pic>
        <p:nvPicPr>
          <p:cNvPr id="8" name="Grafik 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1866181-101D-42CB-A692-ADAA5EF41E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62" y="795989"/>
            <a:ext cx="8270187" cy="4490521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154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C3ED3DB-CAC7-4F64-BA78-9CC8AE4A1B71}"/>
              </a:ext>
            </a:extLst>
          </p:cNvPr>
          <p:cNvSpPr txBox="1">
            <a:spLocks/>
          </p:cNvSpPr>
          <p:nvPr/>
        </p:nvSpPr>
        <p:spPr>
          <a:xfrm>
            <a:off x="578154" y="313758"/>
            <a:ext cx="5915025" cy="5758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4000" b="1" dirty="0">
                <a:solidFill>
                  <a:sysClr val="windowText" lastClr="000000"/>
                </a:solidFill>
                <a:latin typeface="Calibri"/>
              </a:rPr>
              <a:t>Unternehmenssparten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CAB4C4B8-CC7B-4054-B765-02F834A31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3596" r="9741" b="37247"/>
          <a:stretch/>
        </p:blipFill>
        <p:spPr>
          <a:xfrm>
            <a:off x="1010222" y="1274618"/>
            <a:ext cx="1681457" cy="14279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3CDF3D-F2A8-4B3E-8E83-750CD92517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23501" b="34945"/>
          <a:stretch/>
        </p:blipFill>
        <p:spPr>
          <a:xfrm>
            <a:off x="5289230" y="1255087"/>
            <a:ext cx="1613539" cy="14279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D017328-FBB9-44C4-817C-240007AFBD34}"/>
              </a:ext>
            </a:extLst>
          </p:cNvPr>
          <p:cNvSpPr txBox="1"/>
          <p:nvPr/>
        </p:nvSpPr>
        <p:spPr>
          <a:xfrm>
            <a:off x="578154" y="2792822"/>
            <a:ext cx="2292408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BF111B"/>
                </a:solidFill>
              </a:rPr>
              <a:t>Leistungen</a:t>
            </a:r>
          </a:p>
          <a:p>
            <a:r>
              <a:rPr lang="de-DE" sz="2400" dirty="0">
                <a:solidFill>
                  <a:srgbClr val="00427F"/>
                </a:solidFill>
              </a:rPr>
              <a:t>ANLAGENBAU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3347985-746D-451A-961A-2D86A5C264A8}"/>
              </a:ext>
            </a:extLst>
          </p:cNvPr>
          <p:cNvSpPr txBox="1"/>
          <p:nvPr/>
        </p:nvSpPr>
        <p:spPr>
          <a:xfrm>
            <a:off x="4219658" y="2838243"/>
            <a:ext cx="3593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000">
                <a:solidFill>
                  <a:srgbClr val="BF111B"/>
                </a:solidFill>
              </a:defRPr>
            </a:lvl1pPr>
          </a:lstStyle>
          <a:p>
            <a:r>
              <a:rPr lang="de-DE" sz="1800" dirty="0"/>
              <a:t>Leistungen</a:t>
            </a:r>
          </a:p>
          <a:p>
            <a:pPr algn="l"/>
            <a:r>
              <a:rPr lang="de-DE" sz="2400" dirty="0">
                <a:solidFill>
                  <a:srgbClr val="00427F"/>
                </a:solidFill>
              </a:rPr>
              <a:t>MODULARE ROHRSYSTEME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0A3816A-1B96-4CAA-9A61-3779803E56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6324" r="23311" b="38241"/>
          <a:stretch/>
        </p:blipFill>
        <p:spPr>
          <a:xfrm>
            <a:off x="9760228" y="1238819"/>
            <a:ext cx="1279827" cy="148422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C267470-1C8E-4E2A-A152-8C7E11B35105}"/>
              </a:ext>
            </a:extLst>
          </p:cNvPr>
          <p:cNvSpPr txBox="1"/>
          <p:nvPr/>
        </p:nvSpPr>
        <p:spPr>
          <a:xfrm>
            <a:off x="9450272" y="2835946"/>
            <a:ext cx="2163574" cy="738664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2000">
                <a:solidFill>
                  <a:srgbClr val="BF111B"/>
                </a:solidFill>
              </a:defRPr>
            </a:lvl1pPr>
          </a:lstStyle>
          <a:p>
            <a:r>
              <a:rPr lang="de-DE" sz="1800" dirty="0"/>
              <a:t>Leistungen</a:t>
            </a:r>
          </a:p>
          <a:p>
            <a:pPr algn="l"/>
            <a:r>
              <a:rPr lang="de-DE" sz="2400" dirty="0">
                <a:solidFill>
                  <a:srgbClr val="00427F"/>
                </a:solidFill>
              </a:rPr>
              <a:t>AGRARTECHNIK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842DD71-D204-439D-9969-9A76223C4E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9" r="26979" b="39739"/>
          <a:stretch/>
        </p:blipFill>
        <p:spPr>
          <a:xfrm>
            <a:off x="1067597" y="3989524"/>
            <a:ext cx="1269111" cy="151096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68A667A3-CA99-4897-8DA2-A98F768B454A}"/>
              </a:ext>
            </a:extLst>
          </p:cNvPr>
          <p:cNvSpPr txBox="1"/>
          <p:nvPr/>
        </p:nvSpPr>
        <p:spPr>
          <a:xfrm>
            <a:off x="680498" y="5389921"/>
            <a:ext cx="2412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BF111B"/>
                </a:solidFill>
              </a:rPr>
              <a:t>Leistungen</a:t>
            </a:r>
          </a:p>
          <a:p>
            <a:r>
              <a:rPr lang="de-DE" sz="2400" dirty="0">
                <a:solidFill>
                  <a:srgbClr val="00427F"/>
                </a:solidFill>
              </a:rPr>
              <a:t>FORMENTECHNIK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DD784A09-A2FE-4B89-A24F-20CE44EC2F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2" r="26485" b="33366"/>
          <a:stretch/>
        </p:blipFill>
        <p:spPr>
          <a:xfrm>
            <a:off x="5446255" y="3939780"/>
            <a:ext cx="1456514" cy="1541312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6449C43A-DD93-4CD6-B932-438BA58DD90F}"/>
              </a:ext>
            </a:extLst>
          </p:cNvPr>
          <p:cNvSpPr txBox="1"/>
          <p:nvPr/>
        </p:nvSpPr>
        <p:spPr>
          <a:xfrm>
            <a:off x="4327833" y="5463423"/>
            <a:ext cx="3536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BF111B"/>
                </a:solidFill>
              </a:rPr>
              <a:t>Leistungen</a:t>
            </a:r>
          </a:p>
          <a:p>
            <a:r>
              <a:rPr lang="de-DE" sz="2400" dirty="0">
                <a:solidFill>
                  <a:srgbClr val="00427F"/>
                </a:solidFill>
              </a:rPr>
              <a:t>BAUGRUPPENFERTIGUNG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920E328-6D9F-4E58-9E68-00E80A55CB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t="4977" r="10030" b="35605"/>
          <a:stretch/>
        </p:blipFill>
        <p:spPr>
          <a:xfrm>
            <a:off x="9818820" y="4206369"/>
            <a:ext cx="1426478" cy="129038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6BB5AE5-48B9-490E-9B38-B80CC848139D}"/>
              </a:ext>
            </a:extLst>
          </p:cNvPr>
          <p:cNvSpPr txBox="1"/>
          <p:nvPr/>
        </p:nvSpPr>
        <p:spPr>
          <a:xfrm>
            <a:off x="9760228" y="5481092"/>
            <a:ext cx="1756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900">
                <a:solidFill>
                  <a:srgbClr val="BF111B"/>
                </a:solidFill>
              </a:defRPr>
            </a:lvl1pPr>
          </a:lstStyle>
          <a:p>
            <a:r>
              <a:rPr lang="de-DE" sz="1800" dirty="0"/>
              <a:t>Leistungen</a:t>
            </a:r>
          </a:p>
          <a:p>
            <a:pPr algn="l"/>
            <a:r>
              <a:rPr lang="de-DE" sz="2400" dirty="0">
                <a:solidFill>
                  <a:srgbClr val="00427F"/>
                </a:solidFill>
              </a:rPr>
              <a:t>SPENGLEREI</a:t>
            </a:r>
          </a:p>
        </p:txBody>
      </p:sp>
    </p:spTree>
    <p:extLst>
      <p:ext uri="{BB962C8B-B14F-4D97-AF65-F5344CB8AC3E}">
        <p14:creationId xmlns:p14="http://schemas.microsoft.com/office/powerpoint/2010/main" val="2137512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249C32-1326-4918-81BF-D27D0A80B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3596" r="9741" b="37247"/>
          <a:stretch/>
        </p:blipFill>
        <p:spPr>
          <a:xfrm>
            <a:off x="555660" y="80068"/>
            <a:ext cx="855497" cy="72652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B8B3589-275B-4825-8306-9A4F1EC5FB66}"/>
              </a:ext>
            </a:extLst>
          </p:cNvPr>
          <p:cNvSpPr txBox="1"/>
          <p:nvPr/>
        </p:nvSpPr>
        <p:spPr>
          <a:xfrm>
            <a:off x="1249095" y="926837"/>
            <a:ext cx="286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427F"/>
                </a:solidFill>
              </a:rPr>
              <a:t>ROHRLEITUNGSBAU</a:t>
            </a:r>
            <a:endParaRPr lang="de-DE" sz="1500" dirty="0">
              <a:solidFill>
                <a:srgbClr val="00427F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FBF1E86-A9E2-4CDE-9EC0-A118DDB713F5}"/>
              </a:ext>
            </a:extLst>
          </p:cNvPr>
          <p:cNvSpPr txBox="1"/>
          <p:nvPr/>
        </p:nvSpPr>
        <p:spPr>
          <a:xfrm>
            <a:off x="7771362" y="926836"/>
            <a:ext cx="261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427F"/>
                </a:solidFill>
              </a:rPr>
              <a:t>GLATTWANDSILOS</a:t>
            </a:r>
            <a:endParaRPr lang="de-DE" sz="1500" dirty="0">
              <a:solidFill>
                <a:srgbClr val="00427F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B1968E-B7B8-4BD8-BD95-78B50C0C1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0" y="16290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Himmel, Straße, draußen, Transport enthält.&#10;&#10;Automatisch generierte Beschreibung">
            <a:extLst>
              <a:ext uri="{FF2B5EF4-FFF2-40B4-BE49-F238E27FC236}">
                <a16:creationId xmlns:a16="http://schemas.microsoft.com/office/drawing/2014/main" id="{78BCFA24-140B-423D-BA74-E08CA1095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74" y="1629000"/>
            <a:ext cx="2154326" cy="18000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BA74157-2D34-4757-A89E-8CE5E43DBA49}"/>
              </a:ext>
            </a:extLst>
          </p:cNvPr>
          <p:cNvSpPr txBox="1"/>
          <p:nvPr/>
        </p:nvSpPr>
        <p:spPr>
          <a:xfrm>
            <a:off x="1486662" y="163119"/>
            <a:ext cx="492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BF111B"/>
                </a:solidFill>
              </a:rPr>
              <a:t>ANLAGENBAU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9711CC-C77D-4ED9-B5D8-07FBEA223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89" y="16290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58E626E-E344-48A3-AECD-A9C07F00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0" y="401977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419B1B2-B083-4675-9BB6-0860852A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89" y="401977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B0AB9CB-C259-4115-B5A0-249C6983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13" y="16290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Himmel, draußen, Transport, Geschoss enthält.&#10;&#10;Automatisch generierte Beschreibung">
            <a:extLst>
              <a:ext uri="{FF2B5EF4-FFF2-40B4-BE49-F238E27FC236}">
                <a16:creationId xmlns:a16="http://schemas.microsoft.com/office/drawing/2014/main" id="{5A03E00D-AE60-4D07-A8C8-913EE7F35A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74" y="4029075"/>
            <a:ext cx="2154326" cy="1800000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B6F8C5C-BDA2-4B9C-AB9B-54A0C028A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13" y="401977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786434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Rückblic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346</Words>
  <Application>Microsoft Office PowerPoint</Application>
  <PresentationFormat>Breitbild</PresentationFormat>
  <Paragraphs>141</Paragraphs>
  <Slides>19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Rückblick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Dominik Wild</dc:creator>
  <cp:lastModifiedBy>Glowka Sarah</cp:lastModifiedBy>
  <cp:revision>295</cp:revision>
  <cp:lastPrinted>2015-01-28T10:39:46Z</cp:lastPrinted>
  <dcterms:created xsi:type="dcterms:W3CDTF">2015-01-08T10:10:12Z</dcterms:created>
  <dcterms:modified xsi:type="dcterms:W3CDTF">2022-08-30T09:16:21Z</dcterms:modified>
</cp:coreProperties>
</file>